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36.xml" ContentType="application/vnd.openxmlformats-officedocument.presentationml.slideLayout+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slides/slide75.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56.xml" ContentType="application/vnd.openxmlformats-officedocument.presentationml.slide+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slideLayouts/slideLayout24.xml" ContentType="application/vnd.openxmlformats-officedocument.presentationml.slideLayout+xml"/>
  <Override PartName="/ppt/theme/theme1.xml" ContentType="application/vnd.openxmlformats-officedocument.theme+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6.xml" ContentType="application/vnd.openxmlformats-officedocument.presentationml.notesSlide+xml"/>
  <Override PartName="/ppt/diagrams/quickStyle1.xml" ContentType="application/vnd.openxmlformats-officedocument.drawingml.diagramStyle+xml"/>
  <Override PartName="/ppt/slides/slide79.xml" ContentType="application/vnd.openxmlformats-officedocument.presentationml.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Override PartName="/ppt/slideMasters/slideMaster3.xml" ContentType="application/vnd.openxmlformats-officedocument.presentationml.slideMaster+xml"/>
  <Override PartName="/ppt/slides/slide46.xml" ContentType="application/vnd.openxmlformats-officedocument.presentationml.slide+xml"/>
  <Override PartName="/ppt/slideLayouts/slideLayout28.xml" ContentType="application/vnd.openxmlformats-officedocument.presentationml.slideLayout+xml"/>
  <Override PartName="/ppt/slideLayouts/slideLayout14.xml" ContentType="application/vnd.openxmlformats-officedocument.presentationml.slideLayout+xml"/>
  <Override PartName="/ppt/slides/slide70.xml" ContentType="application/vnd.openxmlformats-officedocument.presentationml.slide+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slideLayouts/slideLayout37.xml" ContentType="application/vnd.openxmlformats-officedocument.presentationml.slideLayout+xml"/>
  <Override PartName="/ppt/slideLayouts/slideLayout40.xml" ContentType="application/vnd.openxmlformats-officedocument.presentationml.slideLayout+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comments/comment1.xml" ContentType="application/vnd.openxmlformats-officedocument.presentationml.comments+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slideLayouts/slideLayout25.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Default Extension="jpeg" ContentType="image/jpeg"/>
  <Override PartName="/ppt/slides/slide8.xml" ContentType="application/vnd.openxmlformats-officedocument.presentationml.slide+xml"/>
  <Override PartName="/ppt/slides/slide12.xml" ContentType="application/vnd.openxmlformats-officedocument.presentationml.slide+xml"/>
  <Override PartName="/ppt/slides/slide31.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Layouts/slideLayout29.xml" ContentType="application/vnd.openxmlformats-officedocument.presentationml.slideLayout+xml"/>
  <Override PartName="/ppt/slideLayouts/slideLayout15.xml" ContentType="application/vnd.openxmlformats-officedocument.presentationml.slideLayout+xml"/>
  <Override PartName="/ppt/slides/slide71.xml" ContentType="application/vnd.openxmlformats-officedocument.presentationml.slide+xml"/>
  <Override PartName="/ppt/slideLayouts/slideLayout34.xml" ContentType="application/vnd.openxmlformats-officedocument.presentationml.slideLayout+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8.xml" ContentType="application/vnd.openxmlformats-officedocument.presentationml.slideLayout+xml"/>
  <Override PartName="/ppt/slideLayouts/slideLayout41.xml" ContentType="application/vnd.openxmlformats-officedocument.presentationml.slideLayout+xml"/>
  <Override PartName="/ppt/diagrams/drawing1.xml" ContentType="application/vnd.ms-office.drawingml.diagramDrawing+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77.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26.xml" ContentType="application/vnd.openxmlformats-officedocument.presentationml.slideLayout+xml"/>
  <Override PartName="/ppt/slides/slide63.xml" ContentType="application/vnd.openxmlformats-officedocument.presentationml.slide+xml"/>
  <Override PartName="/ppt/theme/theme3.xml" ContentType="application/vnd.openxmlformats-officedocument.theme+xml"/>
  <Override PartName="/ppt/slideLayouts/slideLayout12.xml" ContentType="application/vnd.openxmlformats-officedocument.presentationml.slideLayout+xml"/>
  <Override PartName="/ppt/slideLayouts/slideLayout31.xml" ContentType="application/vnd.openxmlformats-officedocument.presentationml.slideLayout+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67.xml" ContentType="application/vnd.openxmlformats-officedocument.presentationml.slide+xml"/>
  <Override PartName="/ppt/slides/slide48.xml" ContentType="application/vnd.openxmlformats-officedocument.presentationml.slide+xml"/>
  <Override PartName="/ppt/slides/slide32.xml" ContentType="application/vnd.openxmlformats-officedocument.presentationml.slide+xml"/>
  <Override PartName="/ppt/slideLayouts/slideLayout7.xml" ContentType="application/vnd.openxmlformats-officedocument.presentationml.slideLayout+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ppt/diagrams/colors1.xml" ContentType="application/vnd.openxmlformats-officedocument.drawingml.diagramColors+xml"/>
  <Override PartName="/ppt/notesMasters/notesMaster1.xml" ContentType="application/vnd.openxmlformats-officedocument.presentationml.notesMaster+xml"/>
  <Override PartName="/docProps/app.xml" ContentType="application/vnd.openxmlformats-officedocument.extended-properties+xml"/>
  <Override PartName="/ppt/presentation.xml" ContentType="application/vnd.openxmlformats-officedocument.presentationml.presentation.main+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slideLayouts/slideLayout23.xml" ContentType="application/vnd.openxmlformats-officedocument.presentationml.slideLayout+xml"/>
  <Override PartName="/ppt/slideLayouts/slideLayout39.xml" ContentType="application/vnd.openxmlformats-officedocument.presentationml.slideLayout+xml"/>
  <Override PartName="/ppt/slideLayouts/slideLayout42.xml" ContentType="application/vnd.openxmlformats-officedocument.presentationml.slideLayout+xml"/>
  <Override PartName="/ppt/diagrams/data1.xml" ContentType="application/vnd.openxmlformats-officedocument.drawingml.diagramData+xml"/>
  <Override PartName="/ppt/notesSlides/notesSlide5.xml" ContentType="application/vnd.openxmlformats-officedocument.presentationml.notesSlide+xml"/>
  <Override PartName="/ppt/slides/slide59.xml" ContentType="application/vnd.openxmlformats-officedocument.presentationml.slide+xml"/>
  <Override PartName="/ppt/slides/slide78.xml" ContentType="application/vnd.openxmlformats-officedocument.presentationml.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64.xml" ContentType="application/vnd.openxmlformats-officedocument.presentationml.slide+xml"/>
  <Override PartName="/ppt/slideLayouts/slideLayout27.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32.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 id="2147483660" r:id="rId2"/>
    <p:sldMasterId id="2147483681" r:id="rId3"/>
  </p:sldMasterIdLst>
  <p:notesMasterIdLst>
    <p:notesMasterId r:id="rId83"/>
  </p:notesMasterIdLst>
  <p:sldIdLst>
    <p:sldId id="256" r:id="rId4"/>
    <p:sldId id="299" r:id="rId5"/>
    <p:sldId id="300" r:id="rId6"/>
    <p:sldId id="333" r:id="rId7"/>
    <p:sldId id="274" r:id="rId8"/>
    <p:sldId id="260" r:id="rId9"/>
    <p:sldId id="329" r:id="rId10"/>
    <p:sldId id="330" r:id="rId11"/>
    <p:sldId id="332" r:id="rId12"/>
    <p:sldId id="312" r:id="rId13"/>
    <p:sldId id="313" r:id="rId14"/>
    <p:sldId id="315" r:id="rId15"/>
    <p:sldId id="308" r:id="rId16"/>
    <p:sldId id="316" r:id="rId17"/>
    <p:sldId id="318" r:id="rId18"/>
    <p:sldId id="310" r:id="rId19"/>
    <p:sldId id="311" r:id="rId20"/>
    <p:sldId id="309" r:id="rId21"/>
    <p:sldId id="334" r:id="rId22"/>
    <p:sldId id="344" r:id="rId23"/>
    <p:sldId id="350" r:id="rId24"/>
    <p:sldId id="336" r:id="rId25"/>
    <p:sldId id="337" r:id="rId26"/>
    <p:sldId id="338" r:id="rId27"/>
    <p:sldId id="339" r:id="rId28"/>
    <p:sldId id="340" r:id="rId29"/>
    <p:sldId id="341" r:id="rId30"/>
    <p:sldId id="342" r:id="rId31"/>
    <p:sldId id="343" r:id="rId32"/>
    <p:sldId id="345" r:id="rId33"/>
    <p:sldId id="348" r:id="rId34"/>
    <p:sldId id="349" r:id="rId35"/>
    <p:sldId id="347" r:id="rId36"/>
    <p:sldId id="335" r:id="rId37"/>
    <p:sldId id="301" r:id="rId38"/>
    <p:sldId id="320" r:id="rId39"/>
    <p:sldId id="321" r:id="rId40"/>
    <p:sldId id="322" r:id="rId41"/>
    <p:sldId id="323" r:id="rId42"/>
    <p:sldId id="325" r:id="rId43"/>
    <p:sldId id="324" r:id="rId44"/>
    <p:sldId id="352" r:id="rId45"/>
    <p:sldId id="328" r:id="rId46"/>
    <p:sldId id="353" r:id="rId47"/>
    <p:sldId id="354" r:id="rId48"/>
    <p:sldId id="326" r:id="rId49"/>
    <p:sldId id="356" r:id="rId50"/>
    <p:sldId id="355" r:id="rId51"/>
    <p:sldId id="362" r:id="rId52"/>
    <p:sldId id="363" r:id="rId53"/>
    <p:sldId id="364" r:id="rId54"/>
    <p:sldId id="358" r:id="rId55"/>
    <p:sldId id="359" r:id="rId56"/>
    <p:sldId id="360" r:id="rId57"/>
    <p:sldId id="394" r:id="rId58"/>
    <p:sldId id="367" r:id="rId59"/>
    <p:sldId id="365" r:id="rId60"/>
    <p:sldId id="366" r:id="rId61"/>
    <p:sldId id="369" r:id="rId62"/>
    <p:sldId id="370" r:id="rId63"/>
    <p:sldId id="368" r:id="rId64"/>
    <p:sldId id="373" r:id="rId65"/>
    <p:sldId id="371" r:id="rId66"/>
    <p:sldId id="374" r:id="rId67"/>
    <p:sldId id="378" r:id="rId68"/>
    <p:sldId id="379" r:id="rId69"/>
    <p:sldId id="380" r:id="rId70"/>
    <p:sldId id="381" r:id="rId71"/>
    <p:sldId id="383" r:id="rId72"/>
    <p:sldId id="385" r:id="rId73"/>
    <p:sldId id="386" r:id="rId74"/>
    <p:sldId id="387" r:id="rId75"/>
    <p:sldId id="389" r:id="rId76"/>
    <p:sldId id="390" r:id="rId77"/>
    <p:sldId id="391" r:id="rId78"/>
    <p:sldId id="392" r:id="rId79"/>
    <p:sldId id="393" r:id="rId80"/>
    <p:sldId id="296" r:id="rId81"/>
    <p:sldId id="295" r:id="rId8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Laura Arlov" initials="LARA" lastIdx="4"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BABCC9"/>
    <a:srgbClr val="073779"/>
    <a:srgbClr val="010000"/>
    <a:srgbClr val="2A488A"/>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showOutlineIcons="0">
    <p:restoredLeft sz="9298" autoAdjust="0"/>
    <p:restoredTop sz="86456" autoAdjust="0"/>
  </p:normalViewPr>
  <p:slideViewPr>
    <p:cSldViewPr snapToGrid="0">
      <p:cViewPr>
        <p:scale>
          <a:sx n="66" d="100"/>
          <a:sy n="66" d="100"/>
        </p:scale>
        <p:origin x="-1712" y="-392"/>
      </p:cViewPr>
      <p:guideLst>
        <p:guide orient="horz" pos="2160"/>
        <p:guide pos="2880"/>
      </p:guideLst>
    </p:cSldViewPr>
  </p:slideViewPr>
  <p:outlineViewPr>
    <p:cViewPr>
      <p:scale>
        <a:sx n="33" d="100"/>
        <a:sy n="33" d="100"/>
      </p:scale>
      <p:origin x="0" y="1904"/>
    </p:cViewPr>
  </p:outlineViewPr>
  <p:notesTextViewPr>
    <p:cViewPr>
      <p:scale>
        <a:sx n="100" d="100"/>
        <a:sy n="100" d="100"/>
      </p:scale>
      <p:origin x="0" y="0"/>
    </p:cViewPr>
  </p:notesTextViewPr>
  <p:sorterViewPr>
    <p:cViewPr>
      <p:scale>
        <a:sx n="150" d="100"/>
        <a:sy n="150" d="100"/>
      </p:scale>
      <p:origin x="0" y="21360"/>
    </p:cViewPr>
  </p:sorterViewPr>
  <p:gridSpacing cx="73736200" cy="7373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commentAuthors" Target="commentAuthors.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1-07-19T09:37:10.310" idx="3">
    <p:pos x="2646" y="328"/>
    <p:text>Disse opplysningen kommer fra brukskvalitets leveransen mål- og rammenotatet.</p:text>
  </p:cm>
</p:cmLst>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F074C2-D6FA-3A4D-959A-C828D000CAA3}" type="doc">
      <dgm:prSet loTypeId="urn:microsoft.com/office/officeart/2005/8/layout/equation1" loCatId="" qsTypeId="urn:microsoft.com/office/officeart/2005/8/quickstyle/simple1#1" qsCatId="simple" csTypeId="urn:microsoft.com/office/officeart/2005/8/colors/accent1_2#1" csCatId="accent1" phldr="1"/>
      <dgm:spPr/>
    </dgm:pt>
    <dgm:pt modelId="{88198440-40C7-A74F-B440-999BD7478E41}">
      <dgm:prSet phldrT="[Text]"/>
      <dgm:spPr/>
      <dgm:t>
        <a:bodyPr/>
        <a:lstStyle/>
        <a:p>
          <a:r>
            <a:rPr lang="en-US"/>
            <a:t>bruker</a:t>
          </a:r>
        </a:p>
      </dgm:t>
    </dgm:pt>
    <dgm:pt modelId="{40F92071-2156-6640-B600-705055123CE0}" type="parTrans" cxnId="{199D82AC-DF27-B741-A55F-C3FA6803C4AC}">
      <dgm:prSet/>
      <dgm:spPr/>
      <dgm:t>
        <a:bodyPr/>
        <a:lstStyle/>
        <a:p>
          <a:endParaRPr lang="en-US"/>
        </a:p>
      </dgm:t>
    </dgm:pt>
    <dgm:pt modelId="{A66507F3-D657-844F-AA6B-DD6AA83E5DCB}" type="sibTrans" cxnId="{199D82AC-DF27-B741-A55F-C3FA6803C4AC}">
      <dgm:prSet/>
      <dgm:spPr/>
      <dgm:t>
        <a:bodyPr/>
        <a:lstStyle/>
        <a:p>
          <a:endParaRPr lang="en-US"/>
        </a:p>
      </dgm:t>
    </dgm:pt>
    <dgm:pt modelId="{3050161A-3E26-354E-B7DD-72F00766B17B}">
      <dgm:prSet phldrT="[Text]" custT="1"/>
      <dgm:spPr/>
      <dgm:t>
        <a:bodyPr/>
        <a:lstStyle/>
        <a:p>
          <a:r>
            <a:rPr lang="en-US" sz="2000"/>
            <a:t>oppgave</a:t>
          </a:r>
        </a:p>
      </dgm:t>
    </dgm:pt>
    <dgm:pt modelId="{A94B6513-B1DB-C942-80F5-C8719555CB8B}" type="parTrans" cxnId="{757B7831-02D2-2E40-99D5-DDBC32675EB1}">
      <dgm:prSet/>
      <dgm:spPr/>
      <dgm:t>
        <a:bodyPr/>
        <a:lstStyle/>
        <a:p>
          <a:endParaRPr lang="en-US"/>
        </a:p>
      </dgm:t>
    </dgm:pt>
    <dgm:pt modelId="{D8F84ADD-722B-4942-ABA6-1D9813036290}" type="sibTrans" cxnId="{757B7831-02D2-2E40-99D5-DDBC32675EB1}">
      <dgm:prSet/>
      <dgm:spPr/>
      <dgm:t>
        <a:bodyPr/>
        <a:lstStyle/>
        <a:p>
          <a:endParaRPr lang="en-US"/>
        </a:p>
      </dgm:t>
    </dgm:pt>
    <dgm:pt modelId="{4DA9C327-448A-4643-B2DA-FA76521C38D8}">
      <dgm:prSet phldrT="[Text]"/>
      <dgm:spPr/>
      <dgm:t>
        <a:bodyPr/>
        <a:lstStyle/>
        <a:p>
          <a:r>
            <a:rPr lang="en-US"/>
            <a:t>følg med</a:t>
          </a:r>
        </a:p>
      </dgm:t>
    </dgm:pt>
    <dgm:pt modelId="{A49125DE-CAEE-0B46-A647-5F9DB91623D7}" type="parTrans" cxnId="{36062207-709A-5B41-8C60-27249C7AB9C3}">
      <dgm:prSet/>
      <dgm:spPr/>
      <dgm:t>
        <a:bodyPr/>
        <a:lstStyle/>
        <a:p>
          <a:endParaRPr lang="en-US"/>
        </a:p>
      </dgm:t>
    </dgm:pt>
    <dgm:pt modelId="{75DDE3D5-8FB6-F94E-93C0-8722CBFDF1E4}" type="sibTrans" cxnId="{36062207-709A-5B41-8C60-27249C7AB9C3}">
      <dgm:prSet/>
      <dgm:spPr/>
      <dgm:t>
        <a:bodyPr/>
        <a:lstStyle/>
        <a:p>
          <a:endParaRPr lang="en-US"/>
        </a:p>
      </dgm:t>
    </dgm:pt>
    <dgm:pt modelId="{60BB6A1D-C027-8F4B-B8EB-2B54201C6575}">
      <dgm:prSet phldrT="[Text]"/>
      <dgm:spPr>
        <a:solidFill>
          <a:schemeClr val="accent6">
            <a:lumMod val="75000"/>
          </a:schemeClr>
        </a:solidFill>
      </dgm:spPr>
      <dgm:t>
        <a:bodyPr/>
        <a:lstStyle/>
        <a:p>
          <a:r>
            <a:rPr lang="en-US"/>
            <a:t>bruker test</a:t>
          </a:r>
        </a:p>
      </dgm:t>
    </dgm:pt>
    <dgm:pt modelId="{2CD3ECF3-C685-8B42-9DD1-88811A094624}" type="parTrans" cxnId="{DEEC1DED-E98F-B941-B4B5-0656E24D2E5E}">
      <dgm:prSet/>
      <dgm:spPr/>
      <dgm:t>
        <a:bodyPr/>
        <a:lstStyle/>
        <a:p>
          <a:endParaRPr lang="en-US"/>
        </a:p>
      </dgm:t>
    </dgm:pt>
    <dgm:pt modelId="{2375E35D-B96F-4149-8283-DE599D92F328}" type="sibTrans" cxnId="{DEEC1DED-E98F-B941-B4B5-0656E24D2E5E}">
      <dgm:prSet/>
      <dgm:spPr/>
      <dgm:t>
        <a:bodyPr/>
        <a:lstStyle/>
        <a:p>
          <a:endParaRPr lang="en-US"/>
        </a:p>
      </dgm:t>
    </dgm:pt>
    <dgm:pt modelId="{E3704BA1-997D-CF41-9539-91A3EBBCCEE3}" type="pres">
      <dgm:prSet presAssocID="{C1F074C2-D6FA-3A4D-959A-C828D000CAA3}" presName="linearFlow" presStyleCnt="0">
        <dgm:presLayoutVars>
          <dgm:dir/>
          <dgm:resizeHandles val="exact"/>
        </dgm:presLayoutVars>
      </dgm:prSet>
      <dgm:spPr/>
    </dgm:pt>
    <dgm:pt modelId="{2CF37770-ACF6-1C48-8CB8-04990504E2B0}" type="pres">
      <dgm:prSet presAssocID="{88198440-40C7-A74F-B440-999BD7478E41}" presName="node" presStyleLbl="node1" presStyleIdx="0" presStyleCnt="4">
        <dgm:presLayoutVars>
          <dgm:bulletEnabled val="1"/>
        </dgm:presLayoutVars>
      </dgm:prSet>
      <dgm:spPr/>
      <dgm:t>
        <a:bodyPr/>
        <a:lstStyle/>
        <a:p>
          <a:endParaRPr lang="en-US"/>
        </a:p>
      </dgm:t>
    </dgm:pt>
    <dgm:pt modelId="{5CBB6636-2A9B-9B45-8AAC-725AE48C1042}" type="pres">
      <dgm:prSet presAssocID="{A66507F3-D657-844F-AA6B-DD6AA83E5DCB}" presName="spacerL" presStyleCnt="0"/>
      <dgm:spPr/>
    </dgm:pt>
    <dgm:pt modelId="{B4EDD222-43C4-B841-ABAC-BCA64AF9AB02}" type="pres">
      <dgm:prSet presAssocID="{A66507F3-D657-844F-AA6B-DD6AA83E5DCB}" presName="sibTrans" presStyleLbl="sibTrans2D1" presStyleIdx="0" presStyleCnt="3"/>
      <dgm:spPr/>
      <dgm:t>
        <a:bodyPr/>
        <a:lstStyle/>
        <a:p>
          <a:endParaRPr lang="en-US"/>
        </a:p>
      </dgm:t>
    </dgm:pt>
    <dgm:pt modelId="{03D2D244-FE92-4E45-9BE2-B9D8A1E846F5}" type="pres">
      <dgm:prSet presAssocID="{A66507F3-D657-844F-AA6B-DD6AA83E5DCB}" presName="spacerR" presStyleCnt="0"/>
      <dgm:spPr/>
    </dgm:pt>
    <dgm:pt modelId="{BC2EE178-272F-E24E-B9CF-E1C01CC10DDF}" type="pres">
      <dgm:prSet presAssocID="{3050161A-3E26-354E-B7DD-72F00766B17B}" presName="node" presStyleLbl="node1" presStyleIdx="1" presStyleCnt="4">
        <dgm:presLayoutVars>
          <dgm:bulletEnabled val="1"/>
        </dgm:presLayoutVars>
      </dgm:prSet>
      <dgm:spPr/>
      <dgm:t>
        <a:bodyPr/>
        <a:lstStyle/>
        <a:p>
          <a:endParaRPr lang="en-US"/>
        </a:p>
      </dgm:t>
    </dgm:pt>
    <dgm:pt modelId="{CFAEC479-6068-3F4B-9A06-9D5D4D50646A}" type="pres">
      <dgm:prSet presAssocID="{D8F84ADD-722B-4942-ABA6-1D9813036290}" presName="spacerL" presStyleCnt="0"/>
      <dgm:spPr/>
    </dgm:pt>
    <dgm:pt modelId="{CD39FD16-F9F4-7548-9FE7-FC7EBE199E31}" type="pres">
      <dgm:prSet presAssocID="{D8F84ADD-722B-4942-ABA6-1D9813036290}" presName="sibTrans" presStyleLbl="sibTrans2D1" presStyleIdx="1" presStyleCnt="3"/>
      <dgm:spPr/>
      <dgm:t>
        <a:bodyPr/>
        <a:lstStyle/>
        <a:p>
          <a:endParaRPr lang="en-US"/>
        </a:p>
      </dgm:t>
    </dgm:pt>
    <dgm:pt modelId="{6886AC85-812A-594F-84A7-2FC6D43181C8}" type="pres">
      <dgm:prSet presAssocID="{D8F84ADD-722B-4942-ABA6-1D9813036290}" presName="spacerR" presStyleCnt="0"/>
      <dgm:spPr/>
    </dgm:pt>
    <dgm:pt modelId="{88FCA556-8B6C-AA4A-A6DB-695205C9792B}" type="pres">
      <dgm:prSet presAssocID="{4DA9C327-448A-4643-B2DA-FA76521C38D8}" presName="node" presStyleLbl="node1" presStyleIdx="2" presStyleCnt="4">
        <dgm:presLayoutVars>
          <dgm:bulletEnabled val="1"/>
        </dgm:presLayoutVars>
      </dgm:prSet>
      <dgm:spPr/>
      <dgm:t>
        <a:bodyPr/>
        <a:lstStyle/>
        <a:p>
          <a:endParaRPr lang="en-US"/>
        </a:p>
      </dgm:t>
    </dgm:pt>
    <dgm:pt modelId="{EE97BD32-0C6B-1E40-83D1-81F60680DC26}" type="pres">
      <dgm:prSet presAssocID="{75DDE3D5-8FB6-F94E-93C0-8722CBFDF1E4}" presName="spacerL" presStyleCnt="0"/>
      <dgm:spPr/>
    </dgm:pt>
    <dgm:pt modelId="{8A475207-19F8-E64B-AE7E-F1A347442F9D}" type="pres">
      <dgm:prSet presAssocID="{75DDE3D5-8FB6-F94E-93C0-8722CBFDF1E4}" presName="sibTrans" presStyleLbl="sibTrans2D1" presStyleIdx="2" presStyleCnt="3"/>
      <dgm:spPr/>
      <dgm:t>
        <a:bodyPr/>
        <a:lstStyle/>
        <a:p>
          <a:endParaRPr lang="en-US"/>
        </a:p>
      </dgm:t>
    </dgm:pt>
    <dgm:pt modelId="{58942B72-B72A-DB42-BC99-E411821DD495}" type="pres">
      <dgm:prSet presAssocID="{75DDE3D5-8FB6-F94E-93C0-8722CBFDF1E4}" presName="spacerR" presStyleCnt="0"/>
      <dgm:spPr/>
    </dgm:pt>
    <dgm:pt modelId="{AEB9F209-C45F-964A-AF4D-E79214AFCCE6}" type="pres">
      <dgm:prSet presAssocID="{60BB6A1D-C027-8F4B-B8EB-2B54201C6575}" presName="node" presStyleLbl="node1" presStyleIdx="3" presStyleCnt="4">
        <dgm:presLayoutVars>
          <dgm:bulletEnabled val="1"/>
        </dgm:presLayoutVars>
      </dgm:prSet>
      <dgm:spPr/>
      <dgm:t>
        <a:bodyPr/>
        <a:lstStyle/>
        <a:p>
          <a:endParaRPr lang="en-US"/>
        </a:p>
      </dgm:t>
    </dgm:pt>
  </dgm:ptLst>
  <dgm:cxnLst>
    <dgm:cxn modelId="{8070170D-B7CE-8F43-8C3A-4B0F18914859}" type="presOf" srcId="{3050161A-3E26-354E-B7DD-72F00766B17B}" destId="{BC2EE178-272F-E24E-B9CF-E1C01CC10DDF}" srcOrd="0" destOrd="0" presId="urn:microsoft.com/office/officeart/2005/8/layout/equation1"/>
    <dgm:cxn modelId="{C720CDB3-CD81-0346-8752-06689435716B}" type="presOf" srcId="{C1F074C2-D6FA-3A4D-959A-C828D000CAA3}" destId="{E3704BA1-997D-CF41-9539-91A3EBBCCEE3}" srcOrd="0" destOrd="0" presId="urn:microsoft.com/office/officeart/2005/8/layout/equation1"/>
    <dgm:cxn modelId="{DEEC1DED-E98F-B941-B4B5-0656E24D2E5E}" srcId="{C1F074C2-D6FA-3A4D-959A-C828D000CAA3}" destId="{60BB6A1D-C027-8F4B-B8EB-2B54201C6575}" srcOrd="3" destOrd="0" parTransId="{2CD3ECF3-C685-8B42-9DD1-88811A094624}" sibTransId="{2375E35D-B96F-4149-8283-DE599D92F328}"/>
    <dgm:cxn modelId="{757B7831-02D2-2E40-99D5-DDBC32675EB1}" srcId="{C1F074C2-D6FA-3A4D-959A-C828D000CAA3}" destId="{3050161A-3E26-354E-B7DD-72F00766B17B}" srcOrd="1" destOrd="0" parTransId="{A94B6513-B1DB-C942-80F5-C8719555CB8B}" sibTransId="{D8F84ADD-722B-4942-ABA6-1D9813036290}"/>
    <dgm:cxn modelId="{01AB34CC-C120-EA45-97BD-688F2BF785BC}" type="presOf" srcId="{60BB6A1D-C027-8F4B-B8EB-2B54201C6575}" destId="{AEB9F209-C45F-964A-AF4D-E79214AFCCE6}" srcOrd="0" destOrd="0" presId="urn:microsoft.com/office/officeart/2005/8/layout/equation1"/>
    <dgm:cxn modelId="{36062207-709A-5B41-8C60-27249C7AB9C3}" srcId="{C1F074C2-D6FA-3A4D-959A-C828D000CAA3}" destId="{4DA9C327-448A-4643-B2DA-FA76521C38D8}" srcOrd="2" destOrd="0" parTransId="{A49125DE-CAEE-0B46-A647-5F9DB91623D7}" sibTransId="{75DDE3D5-8FB6-F94E-93C0-8722CBFDF1E4}"/>
    <dgm:cxn modelId="{EF5318EC-1598-5640-A549-39CAB3231E04}" type="presOf" srcId="{75DDE3D5-8FB6-F94E-93C0-8722CBFDF1E4}" destId="{8A475207-19F8-E64B-AE7E-F1A347442F9D}" srcOrd="0" destOrd="0" presId="urn:microsoft.com/office/officeart/2005/8/layout/equation1"/>
    <dgm:cxn modelId="{9580E893-0CE5-3C43-B8FF-9D2659CE121D}" type="presOf" srcId="{4DA9C327-448A-4643-B2DA-FA76521C38D8}" destId="{88FCA556-8B6C-AA4A-A6DB-695205C9792B}" srcOrd="0" destOrd="0" presId="urn:microsoft.com/office/officeart/2005/8/layout/equation1"/>
    <dgm:cxn modelId="{199D82AC-DF27-B741-A55F-C3FA6803C4AC}" srcId="{C1F074C2-D6FA-3A4D-959A-C828D000CAA3}" destId="{88198440-40C7-A74F-B440-999BD7478E41}" srcOrd="0" destOrd="0" parTransId="{40F92071-2156-6640-B600-705055123CE0}" sibTransId="{A66507F3-D657-844F-AA6B-DD6AA83E5DCB}"/>
    <dgm:cxn modelId="{6C3BE9C6-E4E9-DE4F-9759-6DCA8E8E59BF}" type="presOf" srcId="{88198440-40C7-A74F-B440-999BD7478E41}" destId="{2CF37770-ACF6-1C48-8CB8-04990504E2B0}" srcOrd="0" destOrd="0" presId="urn:microsoft.com/office/officeart/2005/8/layout/equation1"/>
    <dgm:cxn modelId="{3D194FEE-FB83-E34A-92A8-3DBBA170FFBC}" type="presOf" srcId="{D8F84ADD-722B-4942-ABA6-1D9813036290}" destId="{CD39FD16-F9F4-7548-9FE7-FC7EBE199E31}" srcOrd="0" destOrd="0" presId="urn:microsoft.com/office/officeart/2005/8/layout/equation1"/>
    <dgm:cxn modelId="{0123D48B-AB47-1F4F-8852-A4FDE9BA9D46}" type="presOf" srcId="{A66507F3-D657-844F-AA6B-DD6AA83E5DCB}" destId="{B4EDD222-43C4-B841-ABAC-BCA64AF9AB02}" srcOrd="0" destOrd="0" presId="urn:microsoft.com/office/officeart/2005/8/layout/equation1"/>
    <dgm:cxn modelId="{8D4A807B-2246-DB4F-998B-3390F9A2253F}" type="presParOf" srcId="{E3704BA1-997D-CF41-9539-91A3EBBCCEE3}" destId="{2CF37770-ACF6-1C48-8CB8-04990504E2B0}" srcOrd="0" destOrd="0" presId="urn:microsoft.com/office/officeart/2005/8/layout/equation1"/>
    <dgm:cxn modelId="{3AA50F37-DBA0-E64E-94EB-BDAEF6CC4B05}" type="presParOf" srcId="{E3704BA1-997D-CF41-9539-91A3EBBCCEE3}" destId="{5CBB6636-2A9B-9B45-8AAC-725AE48C1042}" srcOrd="1" destOrd="0" presId="urn:microsoft.com/office/officeart/2005/8/layout/equation1"/>
    <dgm:cxn modelId="{130B35CA-948B-5E43-8597-BA63819C50C2}" type="presParOf" srcId="{E3704BA1-997D-CF41-9539-91A3EBBCCEE3}" destId="{B4EDD222-43C4-B841-ABAC-BCA64AF9AB02}" srcOrd="2" destOrd="0" presId="urn:microsoft.com/office/officeart/2005/8/layout/equation1"/>
    <dgm:cxn modelId="{014903BA-BDAB-C94B-82DE-88CC3C16CC43}" type="presParOf" srcId="{E3704BA1-997D-CF41-9539-91A3EBBCCEE3}" destId="{03D2D244-FE92-4E45-9BE2-B9D8A1E846F5}" srcOrd="3" destOrd="0" presId="urn:microsoft.com/office/officeart/2005/8/layout/equation1"/>
    <dgm:cxn modelId="{B78B75AE-1FD7-0348-BCED-EF36EC2296C3}" type="presParOf" srcId="{E3704BA1-997D-CF41-9539-91A3EBBCCEE3}" destId="{BC2EE178-272F-E24E-B9CF-E1C01CC10DDF}" srcOrd="4" destOrd="0" presId="urn:microsoft.com/office/officeart/2005/8/layout/equation1"/>
    <dgm:cxn modelId="{8294E9C7-5DDE-694F-94D8-DD61F4B04D17}" type="presParOf" srcId="{E3704BA1-997D-CF41-9539-91A3EBBCCEE3}" destId="{CFAEC479-6068-3F4B-9A06-9D5D4D50646A}" srcOrd="5" destOrd="0" presId="urn:microsoft.com/office/officeart/2005/8/layout/equation1"/>
    <dgm:cxn modelId="{7BBB9973-6BCD-0A4F-86D1-3D313DFDAAAB}" type="presParOf" srcId="{E3704BA1-997D-CF41-9539-91A3EBBCCEE3}" destId="{CD39FD16-F9F4-7548-9FE7-FC7EBE199E31}" srcOrd="6" destOrd="0" presId="urn:microsoft.com/office/officeart/2005/8/layout/equation1"/>
    <dgm:cxn modelId="{068C4DBD-8B7A-3F46-9181-40F9AB0180BC}" type="presParOf" srcId="{E3704BA1-997D-CF41-9539-91A3EBBCCEE3}" destId="{6886AC85-812A-594F-84A7-2FC6D43181C8}" srcOrd="7" destOrd="0" presId="urn:microsoft.com/office/officeart/2005/8/layout/equation1"/>
    <dgm:cxn modelId="{13879E84-D8DA-B943-83C0-80BB54EF245D}" type="presParOf" srcId="{E3704BA1-997D-CF41-9539-91A3EBBCCEE3}" destId="{88FCA556-8B6C-AA4A-A6DB-695205C9792B}" srcOrd="8" destOrd="0" presId="urn:microsoft.com/office/officeart/2005/8/layout/equation1"/>
    <dgm:cxn modelId="{972A2AAA-14B7-B34F-82F1-8D6A1AAB7194}" type="presParOf" srcId="{E3704BA1-997D-CF41-9539-91A3EBBCCEE3}" destId="{EE97BD32-0C6B-1E40-83D1-81F60680DC26}" srcOrd="9" destOrd="0" presId="urn:microsoft.com/office/officeart/2005/8/layout/equation1"/>
    <dgm:cxn modelId="{20204BE3-2B56-FB41-ACFA-6F3E9F95773D}" type="presParOf" srcId="{E3704BA1-997D-CF41-9539-91A3EBBCCEE3}" destId="{8A475207-19F8-E64B-AE7E-F1A347442F9D}" srcOrd="10" destOrd="0" presId="urn:microsoft.com/office/officeart/2005/8/layout/equation1"/>
    <dgm:cxn modelId="{B36DAB23-31ED-2B44-9EC6-C714BA84EDBE}" type="presParOf" srcId="{E3704BA1-997D-CF41-9539-91A3EBBCCEE3}" destId="{58942B72-B72A-DB42-BC99-E411821DD495}" srcOrd="11" destOrd="0" presId="urn:microsoft.com/office/officeart/2005/8/layout/equation1"/>
    <dgm:cxn modelId="{A363D074-5956-4049-A7F3-2B716846DDBF}" type="presParOf" srcId="{E3704BA1-997D-CF41-9539-91A3EBBCCEE3}" destId="{AEB9F209-C45F-964A-AF4D-E79214AFCCE6}" srcOrd="12" destOrd="0" presId="urn:microsoft.com/office/officeart/2005/8/layout/equation1"/>
  </dgm:cxnLst>
  <dgm:bg/>
  <dgm:whole/>
  <dgm:extLst>
    <a:ext uri="http://schemas.microsoft.com/office/drawing/2008/diagram">
      <dsp:dataModelExt xmlns:dgm="http://schemas.openxmlformats.org/drawingml/2006/diagram" xmlns:a="http://schemas.openxmlformats.org/drawingml/2006/main"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08C6AF3-A726-44A1-8693-B535094A94FB}" type="slidenum">
              <a:rPr/>
              <a:pPr>
                <a:defRPr/>
              </a:pPr>
              <a:t>‹#›</a:t>
            </a:fld>
            <a:endParaRPr 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p:spPr>
      </p:sp>
      <p:sp>
        <p:nvSpPr>
          <p:cNvPr id="49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nb-NO" smtClean="0"/>
          </a:p>
        </p:txBody>
      </p:sp>
      <p:sp>
        <p:nvSpPr>
          <p:cNvPr id="49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51D7C6-30BC-46D1-B25A-88B4F136B588}" type="slidenum">
              <a:rPr lang="en-US" smtClean="0">
                <a:cs typeface="Arial" charset="0"/>
              </a:rPr>
              <a:pPr fontAlgn="base">
                <a:spcBef>
                  <a:spcPct val="0"/>
                </a:spcBef>
                <a:spcAft>
                  <a:spcPct val="0"/>
                </a:spcAft>
                <a:defRPr/>
              </a:pPr>
              <a:t>1</a:t>
            </a:fld>
            <a:endParaRPr lang="en-US" smtClean="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nb-NO" smtClean="0"/>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E55B54-D930-4A95-A561-314883C5353F}" type="slidenum">
              <a:rPr lang="en-US" smtClean="0">
                <a:cs typeface="Arial" charset="0"/>
              </a:rPr>
              <a:pPr fontAlgn="base">
                <a:spcBef>
                  <a:spcPct val="0"/>
                </a:spcBef>
                <a:spcAft>
                  <a:spcPct val="0"/>
                </a:spcAft>
                <a:defRPr/>
              </a:pPr>
              <a:t>4</a:t>
            </a:fld>
            <a:endParaRPr lang="en-US" smtClean="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p:spPr>
      </p:sp>
      <p:sp>
        <p:nvSpPr>
          <p:cNvPr id="55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nb-NO" smtClean="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8BE290-8A3B-40EA-8523-38B03407D6F3}" type="slidenum">
              <a:rPr lang="en-US" smtClean="0">
                <a:cs typeface="Arial" charset="0"/>
              </a:rPr>
              <a:pPr fontAlgn="base">
                <a:spcBef>
                  <a:spcPct val="0"/>
                </a:spcBef>
                <a:spcAft>
                  <a:spcPct val="0"/>
                </a:spcAft>
                <a:defRPr/>
              </a:pPr>
              <a:t>5</a:t>
            </a:fld>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p:spPr>
      </p:sp>
      <p:sp>
        <p:nvSpPr>
          <p:cNvPr id="57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nb-NO" smtClean="0"/>
              <a:t>I</a:t>
            </a:r>
            <a:r>
              <a:rPr lang="en-US" smtClean="0"/>
              <a:t> </a:t>
            </a:r>
            <a:r>
              <a:rPr lang="nb-NO" smtClean="0"/>
              <a:t>dag vil jeg si at en brukertest er alt der du tar en bruker, gir ham en oppgave, og følg med på hva som skjer, mens du tier mest mulig stille,</a:t>
            </a:r>
          </a:p>
          <a:p>
            <a:pPr eaLnBrk="1" hangingPunct="1">
              <a:spcBef>
                <a:spcPct val="0"/>
              </a:spcBef>
            </a:pPr>
            <a:endParaRPr lang="nb-NO" smtClean="0"/>
          </a:p>
          <a:p>
            <a:pPr eaLnBrk="1" hangingPunct="1">
              <a:spcBef>
                <a:spcPct val="0"/>
              </a:spcBef>
            </a:pPr>
            <a:r>
              <a:rPr lang="nb-NO" smtClean="0"/>
              <a:t>Det som er annerledes er formålet</a:t>
            </a:r>
            <a:r>
              <a:rPr lang="en-US" smtClean="0"/>
              <a:t>… </a:t>
            </a:r>
            <a:endParaRPr lang="nb-NO" smtClean="0"/>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73F321-C59E-4764-B741-3EE245373694}" type="slidenum">
              <a:rPr lang="en-US" smtClean="0">
                <a:cs typeface="Arial" charset="0"/>
              </a:rPr>
              <a:pPr fontAlgn="base">
                <a:spcBef>
                  <a:spcPct val="0"/>
                </a:spcBef>
                <a:spcAft>
                  <a:spcPct val="0"/>
                </a:spcAft>
                <a:defRPr/>
              </a:pPr>
              <a:t>6</a:t>
            </a:fld>
            <a:endParaRPr lang="en-US" smtClean="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nb-NO" smtClean="0"/>
          </a:p>
        </p:txBody>
      </p:sp>
      <p:sp>
        <p:nvSpPr>
          <p:cNvPr id="911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678C7B-4741-40C1-BFA7-C83B23E2A803}" type="slidenum">
              <a:rPr lang="en-US" smtClean="0">
                <a:cs typeface="Arial" charset="0"/>
              </a:rPr>
              <a:pPr fontAlgn="base">
                <a:spcBef>
                  <a:spcPct val="0"/>
                </a:spcBef>
                <a:spcAft>
                  <a:spcPct val="0"/>
                </a:spcAft>
                <a:defRPr/>
              </a:pPr>
              <a:t>32</a:t>
            </a:fld>
            <a:endParaRPr lang="en-US"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nb-NO" smtClean="0"/>
          </a:p>
        </p:txBody>
      </p:sp>
      <p:sp>
        <p:nvSpPr>
          <p:cNvPr id="1259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9267E6-F3B9-492B-82D8-1A5B6B01BD86}" type="slidenum">
              <a:rPr lang="en-US" smtClean="0">
                <a:cs typeface="Arial" charset="0"/>
              </a:rPr>
              <a:pPr fontAlgn="base">
                <a:spcBef>
                  <a:spcPct val="0"/>
                </a:spcBef>
                <a:spcAft>
                  <a:spcPct val="0"/>
                </a:spcAft>
                <a:defRPr/>
              </a:pPr>
              <a:t>65</a:t>
            </a:fld>
            <a:endParaRPr lang="en-US"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C9193EBF-4257-46B2-B6F4-490C0C67328C}" type="slidenum">
              <a:rPr/>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1A0316C-64C0-4504-A23D-D9B7ED51C774}" type="slidenum">
              <a:rPr/>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62C48DF-0E48-4E24-A99C-2F3DAD1AFF9D}" type="slidenum">
              <a:rPr/>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4" name="Rectangle 6"/>
          <p:cNvSpPr/>
          <p:nvPr/>
        </p:nvSpPr>
        <p:spPr>
          <a:xfrm>
            <a:off x="282575" y="228600"/>
            <a:ext cx="4235450" cy="418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Rectangle 7"/>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9"/>
          <p:cNvSpPr/>
          <p:nvPr/>
        </p:nvSpPr>
        <p:spPr>
          <a:xfrm>
            <a:off x="4624388" y="2378075"/>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a:p>
        </p:txBody>
      </p:sp>
      <p:sp>
        <p:nvSpPr>
          <p:cNvPr id="7" name="TextBox 14"/>
          <p:cNvSpPr txBox="1"/>
          <p:nvPr/>
        </p:nvSpPr>
        <p:spPr>
          <a:xfrm>
            <a:off x="425450" y="174625"/>
            <a:ext cx="412750" cy="831850"/>
          </a:xfrm>
          <a:prstGeom prst="rect">
            <a:avLst/>
          </a:prstGeom>
          <a:noFill/>
        </p:spPr>
        <p:txBody>
          <a:bodyPr lIns="0" tIns="0" rIns="0" bIns="0">
            <a:spAutoFit/>
          </a:bodyPr>
          <a:lstStyle/>
          <a:p>
            <a:pPr fontAlgn="auto">
              <a:spcBef>
                <a:spcPts val="0"/>
              </a:spcBef>
              <a:spcAft>
                <a:spcPts val="0"/>
              </a:spcAft>
              <a:defRPr/>
            </a:pPr>
            <a:r>
              <a:rPr sz="5400" b="1">
                <a:solidFill>
                  <a:schemeClr val="accent1">
                    <a:lumMod val="60000"/>
                    <a:lumOff val="40000"/>
                  </a:schemeClr>
                </a:solidFill>
                <a:latin typeface="+mn-lt"/>
                <a:cs typeface="+mn-cs"/>
              </a:rPr>
              <a:t>+</a:t>
            </a:r>
          </a:p>
        </p:txBody>
      </p:sp>
      <p:sp>
        <p:nvSpPr>
          <p:cNvPr id="8" name="Rectangle 10"/>
          <p:cNvSpPr/>
          <p:nvPr/>
        </p:nvSpPr>
        <p:spPr>
          <a:xfrm>
            <a:off x="4624388" y="228600"/>
            <a:ext cx="2057400" cy="20383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11"/>
          <p:cNvSpPr/>
          <p:nvPr/>
        </p:nvSpPr>
        <p:spPr>
          <a:xfrm>
            <a:off x="6802438" y="2378075"/>
            <a:ext cx="2057400" cy="2038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nb-NO"/>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a:p>
        </p:txBody>
      </p:sp>
      <p:sp>
        <p:nvSpPr>
          <p:cNvPr id="10" name="Date Placeholder 3"/>
          <p:cNvSpPr>
            <a:spLocks noGrp="1"/>
          </p:cNvSpPr>
          <p:nvPr>
            <p:ph type="dt" sz="half" idx="10"/>
          </p:nvPr>
        </p:nvSpPr>
        <p:spPr>
          <a:xfrm>
            <a:off x="4800600" y="6426200"/>
            <a:ext cx="1231900" cy="365125"/>
          </a:xfrm>
        </p:spPr>
        <p:txBody>
          <a:bodyPr/>
          <a:lstStyle>
            <a:lvl1pPr algn="l">
              <a:defRPr/>
            </a:lvl1pPr>
          </a:lstStyle>
          <a:p>
            <a:pPr>
              <a:defRPr/>
            </a:pPr>
            <a:endParaRPr lang="nb-NO"/>
          </a:p>
        </p:txBody>
      </p:sp>
      <p:sp>
        <p:nvSpPr>
          <p:cNvPr id="11" name="Footer Placeholder 4"/>
          <p:cNvSpPr>
            <a:spLocks noGrp="1"/>
          </p:cNvSpPr>
          <p:nvPr>
            <p:ph type="ftr" sz="quarter" idx="11"/>
          </p:nvPr>
        </p:nvSpPr>
        <p:spPr>
          <a:xfrm>
            <a:off x="6311900" y="6426200"/>
            <a:ext cx="2616200" cy="365125"/>
          </a:xfrm>
        </p:spPr>
        <p:txBody>
          <a:bodyPr/>
          <a:lstStyle>
            <a:lvl1pPr algn="r">
              <a:defRPr/>
            </a:lvl1pPr>
          </a:lstStyle>
          <a:p>
            <a:pPr>
              <a:defRPr/>
            </a:pPr>
            <a:endParaRPr lang="nb-NO"/>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p:spTree>
      <p:nvGrpSpPr>
        <p:cNvPr id="1" name=""/>
        <p:cNvGrpSpPr/>
        <p:nvPr/>
      </p:nvGrpSpPr>
      <p:grpSpPr>
        <a:xfrm>
          <a:off x="0" y="0"/>
          <a:ext cx="0" cy="0"/>
          <a:chOff x="0" y="0"/>
          <a:chExt cx="0" cy="0"/>
        </a:xfrm>
      </p:grpSpPr>
      <p:sp>
        <p:nvSpPr>
          <p:cNvPr id="4" name="Rectangle 6"/>
          <p:cNvSpPr/>
          <p:nvPr/>
        </p:nvSpPr>
        <p:spPr>
          <a:xfrm>
            <a:off x="8210550" y="282575"/>
            <a:ext cx="64135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TextBox 8"/>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6" name="Rectangle 9"/>
          <p:cNvSpPr/>
          <p:nvPr/>
        </p:nvSpPr>
        <p:spPr>
          <a:xfrm>
            <a:off x="8067675" y="282575"/>
            <a:ext cx="92075"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p:txBody>
          <a:bodyPr/>
          <a:lstStyle/>
          <a:p>
            <a:r>
              <a:rPr lang="nb-NO"/>
              <a:t>Click to edit Master title style</a:t>
            </a:r>
            <a:endParaRPr/>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7" name="Date Placeholder 3"/>
          <p:cNvSpPr>
            <a:spLocks noGrp="1"/>
          </p:cNvSpPr>
          <p:nvPr>
            <p:ph type="dt" sz="half" idx="10"/>
          </p:nvPr>
        </p:nvSpPr>
        <p:spPr/>
        <p:txBody>
          <a:bodyPr/>
          <a:lstStyle>
            <a:lvl1pPr>
              <a:defRPr/>
            </a:lvl1pPr>
          </a:lstStyle>
          <a:p>
            <a:pPr>
              <a:defRPr/>
            </a:pPr>
            <a:endParaRPr lang="nb-NO"/>
          </a:p>
        </p:txBody>
      </p:sp>
      <p:sp>
        <p:nvSpPr>
          <p:cNvPr id="8" name="Footer Placeholder 4"/>
          <p:cNvSpPr>
            <a:spLocks noGrp="1"/>
          </p:cNvSpPr>
          <p:nvPr>
            <p:ph type="ftr" sz="quarter" idx="11"/>
          </p:nvPr>
        </p:nvSpPr>
        <p:spPr/>
        <p:txBody>
          <a:bodyPr/>
          <a:lstStyle>
            <a:lvl1pPr>
              <a:defRPr/>
            </a:lvl1pPr>
          </a:lstStyle>
          <a:p>
            <a:pPr>
              <a:defRPr/>
            </a:pPr>
            <a:endParaRPr lang="nb-NO"/>
          </a:p>
        </p:txBody>
      </p:sp>
      <p:sp>
        <p:nvSpPr>
          <p:cNvPr id="9" name="Slide Number Placeholder 5"/>
          <p:cNvSpPr>
            <a:spLocks noGrp="1"/>
          </p:cNvSpPr>
          <p:nvPr>
            <p:ph type="sldNum" sz="quarter" idx="12"/>
          </p:nvPr>
        </p:nvSpPr>
        <p:spPr/>
        <p:txBody>
          <a:bodyPr/>
          <a:lstStyle>
            <a:lvl1pPr>
              <a:defRPr/>
            </a:lvl1pPr>
          </a:lstStyle>
          <a:p>
            <a:pPr>
              <a:defRPr/>
            </a:pPr>
            <a:fld id="{EC6A9FE9-D853-4E0F-86B0-2AAD73163756}" type="slidenum">
              <a:rPr/>
              <a:pPr>
                <a:defRPr/>
              </a:pPr>
              <a:t>‹#›</a:t>
            </a:fld>
            <a:endParaRPr lang="nb-NO"/>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Content, Alt.">
    <p:spTree>
      <p:nvGrpSpPr>
        <p:cNvPr id="1" name=""/>
        <p:cNvGrpSpPr/>
        <p:nvPr/>
      </p:nvGrpSpPr>
      <p:grpSpPr>
        <a:xfrm>
          <a:off x="0" y="0"/>
          <a:ext cx="0" cy="0"/>
          <a:chOff x="0" y="0"/>
          <a:chExt cx="0" cy="0"/>
        </a:xfrm>
      </p:grpSpPr>
      <p:sp>
        <p:nvSpPr>
          <p:cNvPr id="5" name="Rectangle 6"/>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TextBox 8"/>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a:xfrm>
            <a:off x="498474" y="134471"/>
            <a:ext cx="7556313" cy="995082"/>
          </a:xfrm>
        </p:spPr>
        <p:txBody>
          <a:bodyPr anchor="b"/>
          <a:lstStyle/>
          <a:p>
            <a:r>
              <a:rPr lang="nb-NO"/>
              <a:t>Click to edit Master title style</a:t>
            </a:r>
            <a:endParaRPr/>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0" name="Text Placeholder 3"/>
          <p:cNvSpPr>
            <a:spLocks noGrp="1"/>
          </p:cNvSpPr>
          <p:nvPr>
            <p:ph type="body" sz="half" idx="2"/>
          </p:nvPr>
        </p:nvSpPr>
        <p:spPr>
          <a:xfrm>
            <a:off x="498518" y="1129553"/>
            <a:ext cx="7558960" cy="774700"/>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7" name="Date Placeholder 3"/>
          <p:cNvSpPr>
            <a:spLocks noGrp="1"/>
          </p:cNvSpPr>
          <p:nvPr>
            <p:ph type="dt" sz="half" idx="10"/>
          </p:nvPr>
        </p:nvSpPr>
        <p:spPr/>
        <p:txBody>
          <a:bodyPr/>
          <a:lstStyle>
            <a:lvl1pPr>
              <a:defRPr/>
            </a:lvl1pPr>
          </a:lstStyle>
          <a:p>
            <a:pPr>
              <a:defRPr/>
            </a:pPr>
            <a:endParaRPr lang="nb-NO"/>
          </a:p>
        </p:txBody>
      </p:sp>
      <p:sp>
        <p:nvSpPr>
          <p:cNvPr id="8" name="Footer Placeholder 4"/>
          <p:cNvSpPr>
            <a:spLocks noGrp="1"/>
          </p:cNvSpPr>
          <p:nvPr>
            <p:ph type="ftr" sz="quarter" idx="11"/>
          </p:nvPr>
        </p:nvSpPr>
        <p:spPr/>
        <p:txBody>
          <a:bodyPr/>
          <a:lstStyle>
            <a:lvl1pPr>
              <a:defRPr/>
            </a:lvl1pPr>
          </a:lstStyle>
          <a:p>
            <a:pPr>
              <a:defRPr/>
            </a:pPr>
            <a:endParaRPr lang="nb-NO"/>
          </a:p>
        </p:txBody>
      </p:sp>
      <p:sp>
        <p:nvSpPr>
          <p:cNvPr id="9" name="Slide Number Placeholder 5"/>
          <p:cNvSpPr>
            <a:spLocks noGrp="1"/>
          </p:cNvSpPr>
          <p:nvPr>
            <p:ph type="sldNum" sz="quarter" idx="12"/>
          </p:nvPr>
        </p:nvSpPr>
        <p:spPr/>
        <p:txBody>
          <a:bodyPr/>
          <a:lstStyle>
            <a:lvl1pPr>
              <a:defRPr/>
            </a:lvl1pPr>
          </a:lstStyle>
          <a:p>
            <a:pPr>
              <a:defRPr/>
            </a:pPr>
            <a:fld id="{4A2F9460-A0A9-47AD-B99F-990E53FF546A}" type="slidenum">
              <a:rPr/>
              <a:pPr>
                <a:defRPr/>
              </a:pPr>
              <a:t>‹#›</a:t>
            </a:fld>
            <a:endParaRPr lang="nb-N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2 Pictures">
    <p:spTree>
      <p:nvGrpSpPr>
        <p:cNvPr id="1" name=""/>
        <p:cNvGrpSpPr/>
        <p:nvPr/>
      </p:nvGrpSpPr>
      <p:grpSpPr>
        <a:xfrm>
          <a:off x="0" y="0"/>
          <a:ext cx="0" cy="0"/>
          <a:chOff x="0" y="0"/>
          <a:chExt cx="0" cy="0"/>
        </a:xfrm>
      </p:grpSpPr>
      <p:sp>
        <p:nvSpPr>
          <p:cNvPr id="7" name="Rectangle 6"/>
          <p:cNvSpPr/>
          <p:nvPr/>
        </p:nvSpPr>
        <p:spPr>
          <a:xfrm>
            <a:off x="282575" y="228600"/>
            <a:ext cx="4235450" cy="41878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Rectangle 7"/>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9" name="Rectangle 9"/>
          <p:cNvSpPr/>
          <p:nvPr/>
        </p:nvSpPr>
        <p:spPr>
          <a:xfrm>
            <a:off x="4624388" y="2378075"/>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10" name="TextBox 14"/>
          <p:cNvSpPr txBox="1"/>
          <p:nvPr/>
        </p:nvSpPr>
        <p:spPr>
          <a:xfrm>
            <a:off x="425450" y="174625"/>
            <a:ext cx="412750" cy="831850"/>
          </a:xfrm>
          <a:prstGeom prst="rect">
            <a:avLst/>
          </a:prstGeom>
          <a:noFill/>
        </p:spPr>
        <p:txBody>
          <a:bodyPr lIns="0" tIns="0" rIns="0" bIns="0">
            <a:spAutoFit/>
          </a:bodyPr>
          <a:lstStyle/>
          <a:p>
            <a:pPr fontAlgn="auto">
              <a:spcBef>
                <a:spcPts val="0"/>
              </a:spcBef>
              <a:spcAft>
                <a:spcPts val="0"/>
              </a:spcAft>
              <a:defRPr/>
            </a:pPr>
            <a:r>
              <a:rPr sz="5400" b="1">
                <a:solidFill>
                  <a:schemeClr val="accent1">
                    <a:lumMod val="60000"/>
                    <a:lumOff val="40000"/>
                  </a:schemeClr>
                </a:solidFill>
                <a:latin typeface="+mn-lt"/>
                <a:cs typeface="+mn-cs"/>
              </a:rPr>
              <a:t>+</a:t>
            </a:r>
          </a:p>
        </p:txBody>
      </p:sp>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nb-NO"/>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a:p>
        </p:txBody>
      </p:sp>
      <p:sp>
        <p:nvSpPr>
          <p:cNvPr id="13" name="Picture Placeholder 12"/>
          <p:cNvSpPr>
            <a:spLocks noGrp="1"/>
          </p:cNvSpPr>
          <p:nvPr>
            <p:ph type="pic" sz="quarter" idx="12"/>
          </p:nvPr>
        </p:nvSpPr>
        <p:spPr>
          <a:xfrm>
            <a:off x="4624388" y="228600"/>
            <a:ext cx="2057400" cy="2039112"/>
          </a:xfrm>
        </p:spPr>
        <p:txBody>
          <a:bodyPr rtlCol="0">
            <a:normAutofit/>
          </a:bodyPr>
          <a:lstStyle>
            <a:lvl1pPr>
              <a:buNone/>
              <a:defRPr/>
            </a:lvl1pPr>
          </a:lstStyle>
          <a:p>
            <a:pPr lvl="0"/>
            <a:r>
              <a:rPr lang="nb-NO" noProof="0"/>
              <a:t>Click icon to add picture</a:t>
            </a:r>
            <a:endParaRPr noProof="0"/>
          </a:p>
        </p:txBody>
      </p:sp>
      <p:sp>
        <p:nvSpPr>
          <p:cNvPr id="14" name="Picture Placeholder 12"/>
          <p:cNvSpPr>
            <a:spLocks noGrp="1"/>
          </p:cNvSpPr>
          <p:nvPr>
            <p:ph type="pic" sz="quarter" idx="13"/>
          </p:nvPr>
        </p:nvSpPr>
        <p:spPr>
          <a:xfrm>
            <a:off x="6802438" y="2377440"/>
            <a:ext cx="2057400" cy="2039112"/>
          </a:xfrm>
        </p:spPr>
        <p:txBody>
          <a:bodyPr rtlCol="0">
            <a:normAutofit/>
          </a:bodyPr>
          <a:lstStyle>
            <a:lvl1pPr>
              <a:buNone/>
              <a:defRPr/>
            </a:lvl1pPr>
          </a:lstStyle>
          <a:p>
            <a:pPr lvl="0"/>
            <a:r>
              <a:rPr lang="nb-NO" noProof="0"/>
              <a:t>Click icon to add picture</a:t>
            </a:r>
            <a:endParaRPr noProof="0"/>
          </a:p>
        </p:txBody>
      </p:sp>
      <p:sp>
        <p:nvSpPr>
          <p:cNvPr id="16" name="Text Placeholder 3"/>
          <p:cNvSpPr>
            <a:spLocks noGrp="1"/>
          </p:cNvSpPr>
          <p:nvPr>
            <p:ph type="body" sz="half" idx="2"/>
          </p:nvPr>
        </p:nvSpPr>
        <p:spPr>
          <a:xfrm>
            <a:off x="857250" y="1779494"/>
            <a:ext cx="3086100" cy="2040905"/>
          </a:xfrm>
        </p:spPr>
        <p:txBody>
          <a:bodyPr lIns="45720" rIns="45720">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a:r>
              <a:rPr lang="nb-NO"/>
              <a:t>Click to edit Master text styles</a:t>
            </a:r>
          </a:p>
        </p:txBody>
      </p:sp>
      <p:sp>
        <p:nvSpPr>
          <p:cNvPr id="11" name="Date Placeholder 3"/>
          <p:cNvSpPr>
            <a:spLocks noGrp="1"/>
          </p:cNvSpPr>
          <p:nvPr>
            <p:ph type="dt" sz="half" idx="14"/>
          </p:nvPr>
        </p:nvSpPr>
        <p:spPr>
          <a:xfrm>
            <a:off x="4800600" y="6426200"/>
            <a:ext cx="1231900" cy="365125"/>
          </a:xfrm>
        </p:spPr>
        <p:txBody>
          <a:bodyPr/>
          <a:lstStyle>
            <a:lvl1pPr algn="l">
              <a:defRPr/>
            </a:lvl1pPr>
          </a:lstStyle>
          <a:p>
            <a:pPr>
              <a:defRPr/>
            </a:pPr>
            <a:endParaRPr lang="nb-NO"/>
          </a:p>
        </p:txBody>
      </p:sp>
      <p:sp>
        <p:nvSpPr>
          <p:cNvPr id="12" name="Footer Placeholder 4"/>
          <p:cNvSpPr>
            <a:spLocks noGrp="1"/>
          </p:cNvSpPr>
          <p:nvPr>
            <p:ph type="ftr" sz="quarter" idx="15"/>
          </p:nvPr>
        </p:nvSpPr>
        <p:spPr>
          <a:xfrm>
            <a:off x="6311900" y="6426200"/>
            <a:ext cx="2616200" cy="365125"/>
          </a:xfrm>
        </p:spPr>
        <p:txBody>
          <a:bodyPr/>
          <a:lstStyle>
            <a:lvl1pPr algn="r">
              <a:defRPr/>
            </a:lvl1pPr>
          </a:lstStyle>
          <a:p>
            <a:pPr>
              <a:defRPr/>
            </a:pPr>
            <a:endParaRPr lang="nb-N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Rectangle 6"/>
          <p:cNvSpPr/>
          <p:nvPr/>
        </p:nvSpPr>
        <p:spPr>
          <a:xfrm>
            <a:off x="658813" y="228600"/>
            <a:ext cx="82010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TextBox 7"/>
          <p:cNvSpPr txBox="1"/>
          <p:nvPr/>
        </p:nvSpPr>
        <p:spPr>
          <a:xfrm>
            <a:off x="2003425" y="3111500"/>
            <a:ext cx="260350" cy="614363"/>
          </a:xfrm>
          <a:prstGeom prst="rect">
            <a:avLst/>
          </a:prstGeom>
          <a:noFill/>
        </p:spPr>
        <p:txBody>
          <a:bodyPr lIns="0" tIns="0" rIns="0" bIns="0">
            <a:spAutoFit/>
          </a:bodyPr>
          <a:lstStyle/>
          <a:p>
            <a:pPr fontAlgn="auto">
              <a:spcBef>
                <a:spcPts val="0"/>
              </a:spcBef>
              <a:spcAft>
                <a:spcPts val="0"/>
              </a:spcAft>
              <a:defRPr/>
            </a:pPr>
            <a:r>
              <a:rPr sz="4000" b="1">
                <a:solidFill>
                  <a:schemeClr val="accent1">
                    <a:lumMod val="60000"/>
                    <a:lumOff val="40000"/>
                  </a:schemeClr>
                </a:solidFill>
                <a:latin typeface="+mn-lt"/>
                <a:cs typeface="+mn-cs"/>
              </a:rPr>
              <a:t>+</a:t>
            </a:r>
          </a:p>
        </p:txBody>
      </p:sp>
      <p:sp>
        <p:nvSpPr>
          <p:cNvPr id="6"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2286000" y="3124200"/>
            <a:ext cx="5638800" cy="1362075"/>
          </a:xfrm>
        </p:spPr>
        <p:txBody>
          <a:bodyPr anchor="b">
            <a:normAutofit/>
          </a:bodyPr>
          <a:lstStyle>
            <a:lvl1pPr algn="l">
              <a:defRPr sz="3200" b="0" cap="none" baseline="0">
                <a:solidFill>
                  <a:schemeClr val="bg1"/>
                </a:solidFill>
              </a:defRPr>
            </a:lvl1pPr>
          </a:lstStyle>
          <a:p>
            <a:r>
              <a:rPr lang="nb-NO"/>
              <a:t>Click to edit Master title style</a:t>
            </a:r>
            <a:endParaRPr/>
          </a:p>
        </p:txBody>
      </p:sp>
      <p:sp>
        <p:nvSpPr>
          <p:cNvPr id="3" name="Text Placeholder 2"/>
          <p:cNvSpPr>
            <a:spLocks noGrp="1"/>
          </p:cNvSpPr>
          <p:nvPr>
            <p:ph type="body" idx="1"/>
          </p:nvPr>
        </p:nvSpPr>
        <p:spPr>
          <a:xfrm>
            <a:off x="2286000" y="4495800"/>
            <a:ext cx="5638800" cy="1500187"/>
          </a:xfrm>
        </p:spPr>
        <p:txBody>
          <a:bodyPr>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7" name="Date Placeholder 3"/>
          <p:cNvSpPr>
            <a:spLocks noGrp="1"/>
          </p:cNvSpPr>
          <p:nvPr>
            <p:ph type="dt" sz="half" idx="10"/>
          </p:nvPr>
        </p:nvSpPr>
        <p:spPr>
          <a:xfrm>
            <a:off x="658813" y="6248400"/>
            <a:ext cx="1474787" cy="365125"/>
          </a:xfrm>
        </p:spPr>
        <p:txBody>
          <a:bodyPr/>
          <a:lstStyle>
            <a:lvl1pPr algn="l">
              <a:defRPr>
                <a:solidFill>
                  <a:schemeClr val="bg1"/>
                </a:solidFill>
              </a:defRPr>
            </a:lvl1pPr>
          </a:lstStyle>
          <a:p>
            <a:pPr>
              <a:defRPr/>
            </a:pPr>
            <a:endParaRPr lang="nb-NO"/>
          </a:p>
        </p:txBody>
      </p:sp>
      <p:sp>
        <p:nvSpPr>
          <p:cNvPr id="8" name="Footer Placeholder 4"/>
          <p:cNvSpPr>
            <a:spLocks noGrp="1"/>
          </p:cNvSpPr>
          <p:nvPr>
            <p:ph type="ftr" sz="quarter" idx="11"/>
          </p:nvPr>
        </p:nvSpPr>
        <p:spPr>
          <a:xfrm>
            <a:off x="2286000" y="6248400"/>
            <a:ext cx="5638800" cy="365125"/>
          </a:xfrm>
        </p:spPr>
        <p:txBody>
          <a:bodyPr/>
          <a:lstStyle>
            <a:lvl1pPr>
              <a:defRPr>
                <a:solidFill>
                  <a:schemeClr val="bg1"/>
                </a:solidFill>
              </a:defRPr>
            </a:lvl1pPr>
          </a:lstStyle>
          <a:p>
            <a:pPr>
              <a:defRPr/>
            </a:pPr>
            <a:endParaRPr lang="nb-NO"/>
          </a:p>
        </p:txBody>
      </p:sp>
      <p:sp>
        <p:nvSpPr>
          <p:cNvPr id="9" name="Slide Number Placeholder 5"/>
          <p:cNvSpPr>
            <a:spLocks noGrp="1"/>
          </p:cNvSpPr>
          <p:nvPr>
            <p:ph type="sldNum" sz="quarter" idx="12"/>
          </p:nvPr>
        </p:nvSpPr>
        <p:spPr>
          <a:xfrm>
            <a:off x="8305800" y="6248400"/>
            <a:ext cx="554038" cy="365125"/>
          </a:xfrm>
        </p:spPr>
        <p:txBody>
          <a:bodyPr/>
          <a:lstStyle>
            <a:lvl1pPr>
              <a:defRPr/>
            </a:lvl1pPr>
          </a:lstStyle>
          <a:p>
            <a:pPr>
              <a:defRPr/>
            </a:pPr>
            <a:fld id="{1385254E-F24F-4CBC-9EA0-C04F7A445575}" type="slidenum">
              <a:rPr/>
              <a:pPr>
                <a:defRPr/>
              </a:pPr>
              <a:t>‹#›</a:t>
            </a:fld>
            <a:endParaRPr lang="nb-N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wo Content">
    <p:spTree>
      <p:nvGrpSpPr>
        <p:cNvPr id="1" name=""/>
        <p:cNvGrpSpPr/>
        <p:nvPr/>
      </p:nvGrpSpPr>
      <p:grpSpPr>
        <a:xfrm>
          <a:off x="0" y="0"/>
          <a:ext cx="0" cy="0"/>
          <a:chOff x="0" y="0"/>
          <a:chExt cx="0" cy="0"/>
        </a:xfrm>
      </p:grpSpPr>
      <p:sp>
        <p:nvSpPr>
          <p:cNvPr id="5" name="Rectangle 10"/>
          <p:cNvSpPr/>
          <p:nvPr/>
        </p:nvSpPr>
        <p:spPr>
          <a:xfrm>
            <a:off x="8210550" y="282575"/>
            <a:ext cx="64135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11"/>
          <p:cNvSpPr/>
          <p:nvPr/>
        </p:nvSpPr>
        <p:spPr>
          <a:xfrm>
            <a:off x="8067675" y="282575"/>
            <a:ext cx="92075"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TextBox 9"/>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p>
            <a:r>
              <a:rPr lang="nb-NO"/>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8" name="Date Placeholder 4"/>
          <p:cNvSpPr>
            <a:spLocks noGrp="1"/>
          </p:cNvSpPr>
          <p:nvPr>
            <p:ph type="dt" sz="half" idx="10"/>
          </p:nvPr>
        </p:nvSpPr>
        <p:spPr/>
        <p:txBody>
          <a:bodyPr/>
          <a:lstStyle>
            <a:lvl1pPr>
              <a:defRPr/>
            </a:lvl1pPr>
          </a:lstStyle>
          <a:p>
            <a:pPr>
              <a:defRPr/>
            </a:pPr>
            <a:endParaRPr lang="nb-NO"/>
          </a:p>
        </p:txBody>
      </p:sp>
      <p:sp>
        <p:nvSpPr>
          <p:cNvPr id="9" name="Footer Placeholder 5"/>
          <p:cNvSpPr>
            <a:spLocks noGrp="1"/>
          </p:cNvSpPr>
          <p:nvPr>
            <p:ph type="ftr" sz="quarter" idx="11"/>
          </p:nvPr>
        </p:nvSpPr>
        <p:spPr/>
        <p:txBody>
          <a:bodyPr/>
          <a:lstStyle>
            <a:lvl1pPr>
              <a:defRPr/>
            </a:lvl1pPr>
          </a:lstStyle>
          <a:p>
            <a:pPr>
              <a:defRPr/>
            </a:pPr>
            <a:endParaRPr lang="nb-NO"/>
          </a:p>
        </p:txBody>
      </p:sp>
      <p:sp>
        <p:nvSpPr>
          <p:cNvPr id="10" name="Slide Number Placeholder 6"/>
          <p:cNvSpPr>
            <a:spLocks noGrp="1"/>
          </p:cNvSpPr>
          <p:nvPr>
            <p:ph type="sldNum" sz="quarter" idx="12"/>
          </p:nvPr>
        </p:nvSpPr>
        <p:spPr/>
        <p:txBody>
          <a:bodyPr/>
          <a:lstStyle>
            <a:lvl1pPr>
              <a:defRPr/>
            </a:lvl1pPr>
          </a:lstStyle>
          <a:p>
            <a:pPr>
              <a:defRPr/>
            </a:pPr>
            <a:fld id="{303317BC-6324-434D-B53F-97386D9AEDDB}" type="slidenum">
              <a:rPr/>
              <a:pPr>
                <a:defRPr/>
              </a:pPr>
              <a:t>‹#›</a:t>
            </a:fld>
            <a:endParaRPr lang="nb-N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mparison">
    <p:spTree>
      <p:nvGrpSpPr>
        <p:cNvPr id="1" name=""/>
        <p:cNvGrpSpPr/>
        <p:nvPr/>
      </p:nvGrpSpPr>
      <p:grpSpPr>
        <a:xfrm>
          <a:off x="0" y="0"/>
          <a:ext cx="0" cy="0"/>
          <a:chOff x="0" y="0"/>
          <a:chExt cx="0" cy="0"/>
        </a:xfrm>
      </p:grpSpPr>
      <p:sp>
        <p:nvSpPr>
          <p:cNvPr id="7" name="Rectangle 9"/>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TextBox 11"/>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lvl1pPr>
              <a:defRPr/>
            </a:lvl1pPr>
          </a:lstStyle>
          <a:p>
            <a:r>
              <a:rPr lang="nb-NO"/>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9" name="Date Placeholder 6"/>
          <p:cNvSpPr>
            <a:spLocks noGrp="1"/>
          </p:cNvSpPr>
          <p:nvPr>
            <p:ph type="dt" sz="half" idx="10"/>
          </p:nvPr>
        </p:nvSpPr>
        <p:spPr/>
        <p:txBody>
          <a:bodyPr/>
          <a:lstStyle>
            <a:lvl1pPr>
              <a:defRPr/>
            </a:lvl1pPr>
          </a:lstStyle>
          <a:p>
            <a:pPr>
              <a:defRPr/>
            </a:pPr>
            <a:endParaRPr lang="nb-NO"/>
          </a:p>
        </p:txBody>
      </p:sp>
      <p:sp>
        <p:nvSpPr>
          <p:cNvPr id="10" name="Footer Placeholder 7"/>
          <p:cNvSpPr>
            <a:spLocks noGrp="1"/>
          </p:cNvSpPr>
          <p:nvPr>
            <p:ph type="ftr" sz="quarter" idx="11"/>
          </p:nvPr>
        </p:nvSpPr>
        <p:spPr/>
        <p:txBody>
          <a:bodyPr/>
          <a:lstStyle>
            <a:lvl1pPr>
              <a:defRPr/>
            </a:lvl1pPr>
          </a:lstStyle>
          <a:p>
            <a:pPr>
              <a:defRPr/>
            </a:pPr>
            <a:endParaRPr lang="nb-NO"/>
          </a:p>
        </p:txBody>
      </p:sp>
      <p:sp>
        <p:nvSpPr>
          <p:cNvPr id="11" name="Slide Number Placeholder 8"/>
          <p:cNvSpPr>
            <a:spLocks noGrp="1"/>
          </p:cNvSpPr>
          <p:nvPr>
            <p:ph type="sldNum" sz="quarter" idx="12"/>
          </p:nvPr>
        </p:nvSpPr>
        <p:spPr/>
        <p:txBody>
          <a:bodyPr/>
          <a:lstStyle>
            <a:lvl1pPr>
              <a:defRPr/>
            </a:lvl1pPr>
          </a:lstStyle>
          <a:p>
            <a:pPr>
              <a:defRPr/>
            </a:pPr>
            <a:fld id="{78205BE7-6997-44BA-BB5C-BA9C54F943DF}" type="slidenum">
              <a:rPr/>
              <a:pPr>
                <a:defRPr/>
              </a:pPr>
              <a:t>‹#›</a:t>
            </a:fld>
            <a:endParaRPr lang="nb-N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5" name="TextBox 9"/>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6" name="Rectangle 13"/>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p:txBody>
          <a:bodyPr/>
          <a:lstStyle/>
          <a:p>
            <a:r>
              <a:rPr lang="nb-NO"/>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7" name="Date Placeholder 4"/>
          <p:cNvSpPr>
            <a:spLocks noGrp="1"/>
          </p:cNvSpPr>
          <p:nvPr>
            <p:ph type="dt" sz="half" idx="15"/>
          </p:nvPr>
        </p:nvSpPr>
        <p:spPr/>
        <p:txBody>
          <a:bodyPr/>
          <a:lstStyle>
            <a:lvl1pPr>
              <a:defRPr/>
            </a:lvl1pPr>
          </a:lstStyle>
          <a:p>
            <a:pPr>
              <a:defRPr/>
            </a:pPr>
            <a:endParaRPr lang="nb-NO"/>
          </a:p>
        </p:txBody>
      </p:sp>
      <p:sp>
        <p:nvSpPr>
          <p:cNvPr id="8" name="Footer Placeholder 5"/>
          <p:cNvSpPr>
            <a:spLocks noGrp="1"/>
          </p:cNvSpPr>
          <p:nvPr>
            <p:ph type="ftr" sz="quarter" idx="16"/>
          </p:nvPr>
        </p:nvSpPr>
        <p:spPr/>
        <p:txBody>
          <a:bodyPr/>
          <a:lstStyle>
            <a:lvl1pPr>
              <a:defRPr/>
            </a:lvl1pPr>
          </a:lstStyle>
          <a:p>
            <a:pPr>
              <a:defRPr/>
            </a:pPr>
            <a:endParaRPr lang="nb-NO"/>
          </a:p>
        </p:txBody>
      </p:sp>
      <p:sp>
        <p:nvSpPr>
          <p:cNvPr id="9" name="Slide Number Placeholder 6"/>
          <p:cNvSpPr>
            <a:spLocks noGrp="1"/>
          </p:cNvSpPr>
          <p:nvPr>
            <p:ph type="sldNum" sz="quarter" idx="17"/>
          </p:nvPr>
        </p:nvSpPr>
        <p:spPr/>
        <p:txBody>
          <a:bodyPr/>
          <a:lstStyle>
            <a:lvl1pPr>
              <a:defRPr/>
            </a:lvl1pPr>
          </a:lstStyle>
          <a:p>
            <a:pPr>
              <a:defRPr/>
            </a:pPr>
            <a:fld id="{0F8B0065-98B3-4959-B12A-3693514B94E3}" type="slidenum">
              <a:rPr/>
              <a:pPr>
                <a:defRPr/>
              </a:pPr>
              <a:t>‹#›</a:t>
            </a:fld>
            <a:endParaRPr lang="nb-N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049A30B-E353-421C-A8B0-087CEF969ACE}" type="slidenum">
              <a:rPr/>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6" name="Rectangle 7"/>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TextBox 9"/>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p>
            <a:r>
              <a:rPr lang="nb-NO"/>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8" name="Date Placeholder 4"/>
          <p:cNvSpPr>
            <a:spLocks noGrp="1"/>
          </p:cNvSpPr>
          <p:nvPr>
            <p:ph type="dt" sz="half" idx="17"/>
          </p:nvPr>
        </p:nvSpPr>
        <p:spPr/>
        <p:txBody>
          <a:bodyPr/>
          <a:lstStyle>
            <a:lvl1pPr>
              <a:defRPr/>
            </a:lvl1pPr>
          </a:lstStyle>
          <a:p>
            <a:pPr>
              <a:defRPr/>
            </a:pPr>
            <a:endParaRPr lang="nb-NO"/>
          </a:p>
        </p:txBody>
      </p:sp>
      <p:sp>
        <p:nvSpPr>
          <p:cNvPr id="9" name="Footer Placeholder 5"/>
          <p:cNvSpPr>
            <a:spLocks noGrp="1"/>
          </p:cNvSpPr>
          <p:nvPr>
            <p:ph type="ftr" sz="quarter" idx="18"/>
          </p:nvPr>
        </p:nvSpPr>
        <p:spPr/>
        <p:txBody>
          <a:bodyPr/>
          <a:lstStyle>
            <a:lvl1pPr>
              <a:defRPr/>
            </a:lvl1pPr>
          </a:lstStyle>
          <a:p>
            <a:pPr>
              <a:defRPr/>
            </a:pPr>
            <a:endParaRPr lang="nb-NO"/>
          </a:p>
        </p:txBody>
      </p:sp>
      <p:sp>
        <p:nvSpPr>
          <p:cNvPr id="10" name="Slide Number Placeholder 6"/>
          <p:cNvSpPr>
            <a:spLocks noGrp="1"/>
          </p:cNvSpPr>
          <p:nvPr>
            <p:ph type="sldNum" sz="quarter" idx="19"/>
          </p:nvPr>
        </p:nvSpPr>
        <p:spPr/>
        <p:txBody>
          <a:bodyPr/>
          <a:lstStyle>
            <a:lvl1pPr>
              <a:defRPr/>
            </a:lvl1pPr>
          </a:lstStyle>
          <a:p>
            <a:pPr>
              <a:defRPr/>
            </a:pPr>
            <a:fld id="{045F276E-3B15-45A5-B5D7-A6854189991D}" type="slidenum">
              <a:rPr/>
              <a:pPr>
                <a:defRPr/>
              </a:pPr>
              <a:t>‹#›</a:t>
            </a:fld>
            <a:endParaRPr lang="nb-N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7" name="Rectangle 7"/>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TextBox 9"/>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p>
            <a:r>
              <a:rPr lang="nb-NO"/>
              <a:t>Click to edit Master title style</a:t>
            </a:r>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9" name="Date Placeholder 4"/>
          <p:cNvSpPr>
            <a:spLocks noGrp="1"/>
          </p:cNvSpPr>
          <p:nvPr>
            <p:ph type="dt" sz="half" idx="19"/>
          </p:nvPr>
        </p:nvSpPr>
        <p:spPr/>
        <p:txBody>
          <a:bodyPr/>
          <a:lstStyle>
            <a:lvl1pPr>
              <a:defRPr/>
            </a:lvl1pPr>
          </a:lstStyle>
          <a:p>
            <a:pPr>
              <a:defRPr/>
            </a:pPr>
            <a:endParaRPr lang="nb-NO"/>
          </a:p>
        </p:txBody>
      </p:sp>
      <p:sp>
        <p:nvSpPr>
          <p:cNvPr id="10" name="Footer Placeholder 5"/>
          <p:cNvSpPr>
            <a:spLocks noGrp="1"/>
          </p:cNvSpPr>
          <p:nvPr>
            <p:ph type="ftr" sz="quarter" idx="20"/>
          </p:nvPr>
        </p:nvSpPr>
        <p:spPr/>
        <p:txBody>
          <a:bodyPr/>
          <a:lstStyle>
            <a:lvl1pPr>
              <a:defRPr/>
            </a:lvl1pPr>
          </a:lstStyle>
          <a:p>
            <a:pPr>
              <a:defRPr/>
            </a:pPr>
            <a:endParaRPr lang="nb-NO"/>
          </a:p>
        </p:txBody>
      </p:sp>
      <p:sp>
        <p:nvSpPr>
          <p:cNvPr id="11" name="Slide Number Placeholder 6"/>
          <p:cNvSpPr>
            <a:spLocks noGrp="1"/>
          </p:cNvSpPr>
          <p:nvPr>
            <p:ph type="sldNum" sz="quarter" idx="21"/>
          </p:nvPr>
        </p:nvSpPr>
        <p:spPr/>
        <p:txBody>
          <a:bodyPr/>
          <a:lstStyle>
            <a:lvl1pPr>
              <a:defRPr/>
            </a:lvl1pPr>
          </a:lstStyle>
          <a:p>
            <a:pPr>
              <a:defRPr/>
            </a:pPr>
            <a:fld id="{C2F34548-AD6B-4E51-9329-5F0B0A616380}" type="slidenum">
              <a:rPr/>
              <a:pPr>
                <a:defRPr/>
              </a:pPr>
              <a:t>‹#›</a:t>
            </a:fld>
            <a:endParaRPr lang="nb-N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Only">
    <p:spTree>
      <p:nvGrpSpPr>
        <p:cNvPr id="1" name=""/>
        <p:cNvGrpSpPr/>
        <p:nvPr/>
      </p:nvGrpSpPr>
      <p:grpSpPr>
        <a:xfrm>
          <a:off x="0" y="0"/>
          <a:ext cx="0" cy="0"/>
          <a:chOff x="0" y="0"/>
          <a:chExt cx="0" cy="0"/>
        </a:xfrm>
      </p:grpSpPr>
      <p:sp>
        <p:nvSpPr>
          <p:cNvPr id="3" name="Rectangle 5"/>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4" name="TextBox 7"/>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p>
            <a:r>
              <a:rPr lang="nb-NO"/>
              <a:t>Click to edit Master title style</a:t>
            </a:r>
            <a:endParaRPr/>
          </a:p>
        </p:txBody>
      </p:sp>
      <p:sp>
        <p:nvSpPr>
          <p:cNvPr id="5" name="Date Placeholder 2"/>
          <p:cNvSpPr>
            <a:spLocks noGrp="1"/>
          </p:cNvSpPr>
          <p:nvPr>
            <p:ph type="dt" sz="half" idx="10"/>
          </p:nvPr>
        </p:nvSpPr>
        <p:spPr/>
        <p:txBody>
          <a:bodyPr/>
          <a:lstStyle>
            <a:lvl1pPr>
              <a:defRPr/>
            </a:lvl1pPr>
          </a:lstStyle>
          <a:p>
            <a:pPr>
              <a:defRPr/>
            </a:pPr>
            <a:endParaRPr lang="nb-NO"/>
          </a:p>
        </p:txBody>
      </p:sp>
      <p:sp>
        <p:nvSpPr>
          <p:cNvPr id="6" name="Footer Placeholder 3"/>
          <p:cNvSpPr>
            <a:spLocks noGrp="1"/>
          </p:cNvSpPr>
          <p:nvPr>
            <p:ph type="ftr" sz="quarter" idx="11"/>
          </p:nvPr>
        </p:nvSpPr>
        <p:spPr/>
        <p:txBody>
          <a:bodyPr/>
          <a:lstStyle>
            <a:lvl1pPr>
              <a:defRPr/>
            </a:lvl1pPr>
          </a:lstStyle>
          <a:p>
            <a:pPr>
              <a:defRPr/>
            </a:pPr>
            <a:endParaRPr lang="nb-NO"/>
          </a:p>
        </p:txBody>
      </p:sp>
      <p:sp>
        <p:nvSpPr>
          <p:cNvPr id="7" name="Slide Number Placeholder 4"/>
          <p:cNvSpPr>
            <a:spLocks noGrp="1"/>
          </p:cNvSpPr>
          <p:nvPr>
            <p:ph type="sldNum" sz="quarter" idx="12"/>
          </p:nvPr>
        </p:nvSpPr>
        <p:spPr/>
        <p:txBody>
          <a:bodyPr/>
          <a:lstStyle>
            <a:lvl1pPr>
              <a:defRPr/>
            </a:lvl1pPr>
          </a:lstStyle>
          <a:p>
            <a:pPr>
              <a:defRPr/>
            </a:pPr>
            <a:fld id="{8DF32A3B-FAD5-4B70-AB7C-122C92A32503}" type="slidenum">
              <a:rPr/>
              <a:pPr>
                <a:defRPr/>
              </a:pPr>
              <a:t>‹#›</a:t>
            </a:fld>
            <a:endParaRPr lang="nb-N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p:spTree>
      <p:nvGrpSpPr>
        <p:cNvPr id="1" name=""/>
        <p:cNvGrpSpPr/>
        <p:nvPr/>
      </p:nvGrpSpPr>
      <p:grpSpPr>
        <a:xfrm>
          <a:off x="0" y="0"/>
          <a:ext cx="0" cy="0"/>
          <a:chOff x="0" y="0"/>
          <a:chExt cx="0" cy="0"/>
        </a:xfrm>
      </p:grpSpPr>
      <p:sp>
        <p:nvSpPr>
          <p:cNvPr id="2" name="Rectangle 4"/>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3" name="Date Placeholder 1"/>
          <p:cNvSpPr>
            <a:spLocks noGrp="1"/>
          </p:cNvSpPr>
          <p:nvPr>
            <p:ph type="dt" sz="half" idx="10"/>
          </p:nvPr>
        </p:nvSpPr>
        <p:spPr/>
        <p:txBody>
          <a:bodyPr/>
          <a:lstStyle>
            <a:lvl1pPr>
              <a:defRPr/>
            </a:lvl1pPr>
          </a:lstStyle>
          <a:p>
            <a:pPr>
              <a:defRPr/>
            </a:pPr>
            <a:endParaRPr lang="nb-NO"/>
          </a:p>
        </p:txBody>
      </p:sp>
      <p:sp>
        <p:nvSpPr>
          <p:cNvPr id="4" name="Footer Placeholder 2"/>
          <p:cNvSpPr>
            <a:spLocks noGrp="1"/>
          </p:cNvSpPr>
          <p:nvPr>
            <p:ph type="ftr" sz="quarter" idx="11"/>
          </p:nvPr>
        </p:nvSpPr>
        <p:spPr/>
        <p:txBody>
          <a:bodyPr/>
          <a:lstStyle>
            <a:lvl1pPr>
              <a:defRPr/>
            </a:lvl1pPr>
          </a:lstStyle>
          <a:p>
            <a:pPr>
              <a:defRPr/>
            </a:pPr>
            <a:endParaRPr lang="nb-NO"/>
          </a:p>
        </p:txBody>
      </p:sp>
      <p:sp>
        <p:nvSpPr>
          <p:cNvPr id="5" name="Slide Number Placeholder 3"/>
          <p:cNvSpPr>
            <a:spLocks noGrp="1"/>
          </p:cNvSpPr>
          <p:nvPr>
            <p:ph type="sldNum" sz="quarter" idx="12"/>
          </p:nvPr>
        </p:nvSpPr>
        <p:spPr/>
        <p:txBody>
          <a:bodyPr/>
          <a:lstStyle>
            <a:lvl1pPr>
              <a:defRPr/>
            </a:lvl1pPr>
          </a:lstStyle>
          <a:p>
            <a:pPr>
              <a:defRPr/>
            </a:pPr>
            <a:fld id="{45516CAE-C0EC-45A9-951E-B13AB4F6E6E0}" type="slidenum">
              <a:rPr/>
              <a:pPr>
                <a:defRPr/>
              </a:pPr>
              <a:t>‹#›</a:t>
            </a:fld>
            <a:endParaRPr lang="nb-N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5"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TextBox 8"/>
          <p:cNvSpPr txBox="1"/>
          <p:nvPr/>
        </p:nvSpPr>
        <p:spPr>
          <a:xfrm>
            <a:off x="425450" y="174625"/>
            <a:ext cx="412750" cy="831850"/>
          </a:xfrm>
          <a:prstGeom prst="rect">
            <a:avLst/>
          </a:prstGeom>
          <a:noFill/>
        </p:spPr>
        <p:txBody>
          <a:bodyPr lIns="0" tIns="0" rIns="0" bIns="0">
            <a:spAutoFit/>
          </a:bodyPr>
          <a:lstStyle/>
          <a:p>
            <a:pPr fontAlgn="auto">
              <a:spcBef>
                <a:spcPts val="0"/>
              </a:spcBef>
              <a:spcAft>
                <a:spcPts val="0"/>
              </a:spcAft>
              <a:defRPr/>
            </a:pPr>
            <a:r>
              <a:rPr sz="5400" b="1">
                <a:solidFill>
                  <a:schemeClr val="accent1">
                    <a:lumMod val="60000"/>
                    <a:lumOff val="40000"/>
                  </a:schemeClr>
                </a:solidFill>
                <a:latin typeface="+mn-lt"/>
                <a:cs typeface="+mn-cs"/>
              </a:rPr>
              <a:t>+</a:t>
            </a: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nb-NO"/>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7" name="Date Placeholder 4"/>
          <p:cNvSpPr>
            <a:spLocks noGrp="1"/>
          </p:cNvSpPr>
          <p:nvPr>
            <p:ph type="dt" sz="half" idx="10"/>
          </p:nvPr>
        </p:nvSpPr>
        <p:spPr>
          <a:xfrm>
            <a:off x="7391400" y="6423025"/>
            <a:ext cx="1536700" cy="365125"/>
          </a:xfrm>
        </p:spPr>
        <p:txBody>
          <a:bodyPr/>
          <a:lstStyle>
            <a:lvl1pPr>
              <a:defRPr/>
            </a:lvl1pPr>
          </a:lstStyle>
          <a:p>
            <a:pPr>
              <a:defRPr/>
            </a:pPr>
            <a:endParaRPr lang="nb-NO"/>
          </a:p>
        </p:txBody>
      </p:sp>
      <p:sp>
        <p:nvSpPr>
          <p:cNvPr id="8" name="Footer Placeholder 5"/>
          <p:cNvSpPr>
            <a:spLocks noGrp="1"/>
          </p:cNvSpPr>
          <p:nvPr>
            <p:ph type="ftr" sz="quarter" idx="11"/>
          </p:nvPr>
        </p:nvSpPr>
        <p:spPr>
          <a:xfrm>
            <a:off x="3859213" y="6423025"/>
            <a:ext cx="3316287" cy="365125"/>
          </a:xfrm>
        </p:spPr>
        <p:txBody>
          <a:bodyPr/>
          <a:lstStyle>
            <a:lvl1pPr>
              <a:defRPr/>
            </a:lvl1pPr>
          </a:lstStyle>
          <a:p>
            <a:pPr>
              <a:defRPr/>
            </a:pPr>
            <a:endParaRPr lang="nb-N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5" name="Rectangle 10"/>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TextBox 9"/>
          <p:cNvSpPr txBox="1"/>
          <p:nvPr/>
        </p:nvSpPr>
        <p:spPr>
          <a:xfrm>
            <a:off x="3989388" y="3370263"/>
            <a:ext cx="220662" cy="369887"/>
          </a:xfrm>
          <a:prstGeom prst="rect">
            <a:avLst/>
          </a:prstGeom>
          <a:noFill/>
        </p:spPr>
        <p:txBody>
          <a:bodyPr lIns="0" tIns="0" rIns="0" bIns="0">
            <a:spAutoFit/>
          </a:bodyPr>
          <a:lstStyle/>
          <a:p>
            <a:pPr fontAlgn="auto">
              <a:spcBef>
                <a:spcPts val="0"/>
              </a:spcBef>
              <a:spcAft>
                <a:spcPts val="0"/>
              </a:spcAft>
              <a:defRPr/>
            </a:pPr>
            <a:r>
              <a:rPr sz="2400" b="1">
                <a:solidFill>
                  <a:schemeClr val="accent1">
                    <a:lumMod val="60000"/>
                    <a:lumOff val="40000"/>
                  </a:schemeClr>
                </a:solidFill>
                <a:latin typeface="+mn-lt"/>
                <a:cs typeface="+mn-cs"/>
              </a:rPr>
              <a:t>+ </a:t>
            </a: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nb-NO"/>
              <a:t>Click to edit Master title style</a:t>
            </a:r>
            <a:endParaRPr/>
          </a:p>
        </p:txBody>
      </p:sp>
      <p:sp>
        <p:nvSpPr>
          <p:cNvPr id="3" name="Picture Placeholder 2"/>
          <p:cNvSpPr>
            <a:spLocks noGrp="1"/>
          </p:cNvSpPr>
          <p:nvPr>
            <p:ph type="pic" idx="1"/>
          </p:nvPr>
        </p:nvSpPr>
        <p:spPr>
          <a:xfrm>
            <a:off x="277906" y="228600"/>
            <a:ext cx="3460658" cy="634523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b-NO" noProof="0"/>
              <a:t>Click icon to add picture</a:t>
            </a:r>
            <a:endParaRPr noProof="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7" name="Date Placeholder 4"/>
          <p:cNvSpPr>
            <a:spLocks noGrp="1"/>
          </p:cNvSpPr>
          <p:nvPr>
            <p:ph type="dt" sz="half" idx="10"/>
          </p:nvPr>
        </p:nvSpPr>
        <p:spPr>
          <a:xfrm>
            <a:off x="7391400" y="6423025"/>
            <a:ext cx="1536700" cy="365125"/>
          </a:xfrm>
        </p:spPr>
        <p:txBody>
          <a:bodyPr/>
          <a:lstStyle>
            <a:lvl1pPr>
              <a:defRPr/>
            </a:lvl1pPr>
          </a:lstStyle>
          <a:p>
            <a:pPr>
              <a:defRPr/>
            </a:pPr>
            <a:endParaRPr lang="nb-NO"/>
          </a:p>
        </p:txBody>
      </p:sp>
      <p:sp>
        <p:nvSpPr>
          <p:cNvPr id="8" name="Footer Placeholder 5"/>
          <p:cNvSpPr>
            <a:spLocks noGrp="1"/>
          </p:cNvSpPr>
          <p:nvPr>
            <p:ph type="ftr" sz="quarter" idx="11"/>
          </p:nvPr>
        </p:nvSpPr>
        <p:spPr>
          <a:xfrm>
            <a:off x="4191000" y="6423025"/>
            <a:ext cx="3005138" cy="365125"/>
          </a:xfrm>
        </p:spPr>
        <p:txBody>
          <a:bodyPr/>
          <a:lstStyle>
            <a:lvl1pPr>
              <a:defRPr/>
            </a:lvl1pPr>
          </a:lstStyle>
          <a:p>
            <a:pPr>
              <a:defRPr/>
            </a:pPr>
            <a:endParaRPr lang="nb-NO"/>
          </a:p>
        </p:txBody>
      </p:sp>
      <p:sp>
        <p:nvSpPr>
          <p:cNvPr id="9" name="Slide Number Placeholder 6"/>
          <p:cNvSpPr>
            <a:spLocks noGrp="1"/>
          </p:cNvSpPr>
          <p:nvPr>
            <p:ph type="sldNum" sz="quarter" idx="12"/>
          </p:nvPr>
        </p:nvSpPr>
        <p:spPr/>
        <p:txBody>
          <a:bodyPr/>
          <a:lstStyle>
            <a:lvl1pPr>
              <a:defRPr/>
            </a:lvl1pPr>
          </a:lstStyle>
          <a:p>
            <a:pPr>
              <a:defRPr/>
            </a:pPr>
            <a:fld id="{1E3ED15E-2EDB-42CD-9065-A933C2DCEE44}" type="slidenum">
              <a:rPr/>
              <a:pPr>
                <a:defRPr/>
              </a:pPr>
              <a:t>‹#›</a:t>
            </a:fld>
            <a:endParaRPr lang="nb-NO"/>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sp>
        <p:nvSpPr>
          <p:cNvPr id="5" name="Rectangle 7"/>
          <p:cNvSpPr/>
          <p:nvPr/>
        </p:nvSpPr>
        <p:spPr>
          <a:xfrm>
            <a:off x="6802438" y="228600"/>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6" name="Rectangle 8"/>
          <p:cNvSpPr/>
          <p:nvPr/>
        </p:nvSpPr>
        <p:spPr>
          <a:xfrm>
            <a:off x="6802438" y="2378075"/>
            <a:ext cx="2057400" cy="2038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TextBox 9"/>
          <p:cNvSpPr txBox="1"/>
          <p:nvPr/>
        </p:nvSpPr>
        <p:spPr>
          <a:xfrm>
            <a:off x="327025" y="4632325"/>
            <a:ext cx="220663" cy="369888"/>
          </a:xfrm>
          <a:prstGeom prst="rect">
            <a:avLst/>
          </a:prstGeom>
          <a:noFill/>
        </p:spPr>
        <p:txBody>
          <a:bodyPr lIns="0" tIns="0" rIns="0" bIns="0">
            <a:spAutoFit/>
          </a:bodyPr>
          <a:lstStyle/>
          <a:p>
            <a:pPr fontAlgn="auto">
              <a:spcBef>
                <a:spcPts val="0"/>
              </a:spcBef>
              <a:spcAft>
                <a:spcPts val="0"/>
              </a:spcAft>
              <a:defRPr/>
            </a:pPr>
            <a:r>
              <a:rPr sz="2400" b="1">
                <a:solidFill>
                  <a:schemeClr val="accent1">
                    <a:lumMod val="60000"/>
                    <a:lumOff val="40000"/>
                  </a:schemeClr>
                </a:solidFill>
                <a:latin typeface="+mn-lt"/>
                <a:cs typeface="+mn-cs"/>
              </a:rPr>
              <a:t>+ </a:t>
            </a:r>
          </a:p>
        </p:txBody>
      </p:sp>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nb-NO"/>
              <a:t>Click to edit Master title style</a:t>
            </a:r>
            <a:endParaRPr/>
          </a:p>
        </p:txBody>
      </p:sp>
      <p:sp>
        <p:nvSpPr>
          <p:cNvPr id="3" name="Picture Placeholder 2"/>
          <p:cNvSpPr>
            <a:spLocks noGrp="1"/>
          </p:cNvSpPr>
          <p:nvPr>
            <p:ph type="pic" idx="1"/>
          </p:nvPr>
        </p:nvSpPr>
        <p:spPr>
          <a:xfrm>
            <a:off x="277905" y="228600"/>
            <a:ext cx="6378389" cy="41879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b-NO" noProof="0"/>
              <a:t>Click icon to add picture</a:t>
            </a:r>
            <a:endParaRPr noProof="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nb-NO"/>
          </a:p>
        </p:txBody>
      </p:sp>
      <p:sp>
        <p:nvSpPr>
          <p:cNvPr id="9" name="Footer Placeholder 5"/>
          <p:cNvSpPr>
            <a:spLocks noGrp="1"/>
          </p:cNvSpPr>
          <p:nvPr>
            <p:ph type="ftr" sz="quarter" idx="11"/>
          </p:nvPr>
        </p:nvSpPr>
        <p:spPr/>
        <p:txBody>
          <a:bodyPr/>
          <a:lstStyle>
            <a:lvl1pPr>
              <a:defRPr/>
            </a:lvl1pPr>
          </a:lstStyle>
          <a:p>
            <a:pPr>
              <a:defRPr/>
            </a:pPr>
            <a:endParaRPr lang="nb-NO"/>
          </a:p>
        </p:txBody>
      </p:sp>
      <p:sp>
        <p:nvSpPr>
          <p:cNvPr id="10" name="Slide Number Placeholder 6"/>
          <p:cNvSpPr>
            <a:spLocks noGrp="1"/>
          </p:cNvSpPr>
          <p:nvPr>
            <p:ph type="sldNum" sz="quarter" idx="12"/>
          </p:nvPr>
        </p:nvSpPr>
        <p:spPr/>
        <p:txBody>
          <a:bodyPr/>
          <a:lstStyle>
            <a:lvl1pPr>
              <a:defRPr/>
            </a:lvl1pPr>
          </a:lstStyle>
          <a:p>
            <a:pPr>
              <a:defRPr/>
            </a:pPr>
            <a:fld id="{69964B64-D4F2-4262-8C16-76F8AC0FCBCB}" type="slidenum">
              <a:rPr/>
              <a:pPr>
                <a:defRPr/>
              </a:pPr>
              <a:t>‹#›</a:t>
            </a:fld>
            <a:endParaRPr lang="nb-NO"/>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Pictures with Caption">
    <p:spTree>
      <p:nvGrpSpPr>
        <p:cNvPr id="1" name=""/>
        <p:cNvGrpSpPr/>
        <p:nvPr/>
      </p:nvGrpSpPr>
      <p:grpSpPr>
        <a:xfrm>
          <a:off x="0" y="0"/>
          <a:ext cx="0" cy="0"/>
          <a:chOff x="0" y="0"/>
          <a:chExt cx="0" cy="0"/>
        </a:xfrm>
      </p:grpSpPr>
      <p:sp>
        <p:nvSpPr>
          <p:cNvPr id="6" name="Rectangle 7"/>
          <p:cNvSpPr/>
          <p:nvPr/>
        </p:nvSpPr>
        <p:spPr>
          <a:xfrm>
            <a:off x="282575" y="228600"/>
            <a:ext cx="6386513"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7" name="TextBox 8"/>
          <p:cNvSpPr txBox="1"/>
          <p:nvPr/>
        </p:nvSpPr>
        <p:spPr>
          <a:xfrm>
            <a:off x="425450" y="174625"/>
            <a:ext cx="412750" cy="831850"/>
          </a:xfrm>
          <a:prstGeom prst="rect">
            <a:avLst/>
          </a:prstGeom>
          <a:noFill/>
        </p:spPr>
        <p:txBody>
          <a:bodyPr lIns="0" tIns="0" rIns="0" bIns="0">
            <a:spAutoFit/>
          </a:bodyPr>
          <a:lstStyle/>
          <a:p>
            <a:pPr fontAlgn="auto">
              <a:spcBef>
                <a:spcPts val="0"/>
              </a:spcBef>
              <a:spcAft>
                <a:spcPts val="0"/>
              </a:spcAft>
              <a:defRPr/>
            </a:pPr>
            <a:r>
              <a:rPr sz="5400" b="1">
                <a:solidFill>
                  <a:schemeClr val="accent1">
                    <a:lumMod val="60000"/>
                    <a:lumOff val="40000"/>
                  </a:schemeClr>
                </a:solidFill>
                <a:latin typeface="+mn-lt"/>
                <a:cs typeface="+mn-cs"/>
              </a:rPr>
              <a:t>+</a:t>
            </a:r>
          </a:p>
        </p:txBody>
      </p:sp>
      <p:sp>
        <p:nvSpPr>
          <p:cNvPr id="8" name="Rectangle 9"/>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nb-NO"/>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12" name="Picture Placeholder 12"/>
          <p:cNvSpPr>
            <a:spLocks noGrp="1"/>
          </p:cNvSpPr>
          <p:nvPr>
            <p:ph type="pic" sz="quarter" idx="13"/>
          </p:nvPr>
        </p:nvSpPr>
        <p:spPr>
          <a:xfrm>
            <a:off x="6802438" y="2374940"/>
            <a:ext cx="2057400" cy="2039112"/>
          </a:xfrm>
        </p:spPr>
        <p:txBody>
          <a:bodyPr rtlCol="0">
            <a:normAutofit/>
          </a:bodyPr>
          <a:lstStyle>
            <a:lvl1pPr>
              <a:buNone/>
              <a:defRPr/>
            </a:lvl1pPr>
          </a:lstStyle>
          <a:p>
            <a:pPr lvl="0"/>
            <a:r>
              <a:rPr lang="nb-NO" noProof="0"/>
              <a:t>Click icon to add picture</a:t>
            </a:r>
            <a:endParaRPr noProof="0"/>
          </a:p>
        </p:txBody>
      </p:sp>
      <p:sp>
        <p:nvSpPr>
          <p:cNvPr id="13" name="Picture Placeholder 12"/>
          <p:cNvSpPr>
            <a:spLocks noGrp="1"/>
          </p:cNvSpPr>
          <p:nvPr>
            <p:ph type="pic" sz="quarter" idx="14"/>
          </p:nvPr>
        </p:nvSpPr>
        <p:spPr>
          <a:xfrm>
            <a:off x="6802438" y="4535424"/>
            <a:ext cx="2057400" cy="2039112"/>
          </a:xfrm>
        </p:spPr>
        <p:txBody>
          <a:bodyPr rtlCol="0">
            <a:normAutofit/>
          </a:bodyPr>
          <a:lstStyle>
            <a:lvl1pPr>
              <a:buNone/>
              <a:defRPr/>
            </a:lvl1pPr>
          </a:lstStyle>
          <a:p>
            <a:pPr lvl="0"/>
            <a:r>
              <a:rPr lang="nb-NO" noProof="0"/>
              <a:t>Click icon to add picture</a:t>
            </a:r>
            <a:endParaRPr noProof="0"/>
          </a:p>
        </p:txBody>
      </p:sp>
      <p:sp>
        <p:nvSpPr>
          <p:cNvPr id="9" name="Date Placeholder 4"/>
          <p:cNvSpPr>
            <a:spLocks noGrp="1"/>
          </p:cNvSpPr>
          <p:nvPr>
            <p:ph type="dt" sz="half" idx="15"/>
          </p:nvPr>
        </p:nvSpPr>
        <p:spPr>
          <a:xfrm>
            <a:off x="5211763" y="6235700"/>
            <a:ext cx="1349375" cy="365125"/>
          </a:xfrm>
        </p:spPr>
        <p:txBody>
          <a:bodyPr/>
          <a:lstStyle>
            <a:lvl1pPr>
              <a:defRPr>
                <a:solidFill>
                  <a:schemeClr val="bg1"/>
                </a:solidFill>
              </a:defRPr>
            </a:lvl1pPr>
          </a:lstStyle>
          <a:p>
            <a:pPr>
              <a:defRPr/>
            </a:pPr>
            <a:endParaRPr lang="nb-NO"/>
          </a:p>
        </p:txBody>
      </p:sp>
      <p:sp>
        <p:nvSpPr>
          <p:cNvPr id="10" name="Footer Placeholder 5"/>
          <p:cNvSpPr>
            <a:spLocks noGrp="1"/>
          </p:cNvSpPr>
          <p:nvPr>
            <p:ph type="ftr" sz="quarter" idx="16"/>
          </p:nvPr>
        </p:nvSpPr>
        <p:spPr>
          <a:xfrm>
            <a:off x="381000" y="6235700"/>
            <a:ext cx="4648200" cy="365125"/>
          </a:xfrm>
        </p:spPr>
        <p:txBody>
          <a:bodyPr/>
          <a:lstStyle>
            <a:lvl1pPr>
              <a:defRPr>
                <a:solidFill>
                  <a:schemeClr val="bg1"/>
                </a:solidFill>
              </a:defRPr>
            </a:lvl1pPr>
          </a:lstStyle>
          <a:p>
            <a:pPr>
              <a:defRPr/>
            </a:pPr>
            <a:endParaRPr lang="nb-NO"/>
          </a:p>
        </p:txBody>
      </p:sp>
      <p:sp>
        <p:nvSpPr>
          <p:cNvPr id="11" name="Slide Number Placeholder 6"/>
          <p:cNvSpPr>
            <a:spLocks noGrp="1"/>
          </p:cNvSpPr>
          <p:nvPr>
            <p:ph type="sldNum" sz="quarter" idx="17"/>
          </p:nvPr>
        </p:nvSpPr>
        <p:spPr/>
        <p:txBody>
          <a:bodyPr/>
          <a:lstStyle>
            <a:lvl1pPr>
              <a:defRPr/>
            </a:lvl1pPr>
          </a:lstStyle>
          <a:p>
            <a:pPr>
              <a:defRPr/>
            </a:pPr>
            <a:fld id="{DDC8A814-74A5-4E3F-AF21-1DD21236C405}" type="slidenum">
              <a:rPr/>
              <a:pPr>
                <a:defRPr/>
              </a:pPr>
              <a:t>‹#›</a:t>
            </a:fld>
            <a:endParaRPr lang="nb-NO"/>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spTree>
      <p:nvGrpSpPr>
        <p:cNvPr id="1" name=""/>
        <p:cNvGrpSpPr/>
        <p:nvPr/>
      </p:nvGrpSpPr>
      <p:grpSpPr>
        <a:xfrm>
          <a:off x="0" y="0"/>
          <a:ext cx="0" cy="0"/>
          <a:chOff x="0" y="0"/>
          <a:chExt cx="0" cy="0"/>
        </a:xfrm>
      </p:grpSpPr>
      <p:sp>
        <p:nvSpPr>
          <p:cNvPr id="7"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TextBox 8"/>
          <p:cNvSpPr txBox="1"/>
          <p:nvPr/>
        </p:nvSpPr>
        <p:spPr>
          <a:xfrm>
            <a:off x="425450" y="174625"/>
            <a:ext cx="412750" cy="831850"/>
          </a:xfrm>
          <a:prstGeom prst="rect">
            <a:avLst/>
          </a:prstGeom>
          <a:noFill/>
        </p:spPr>
        <p:txBody>
          <a:bodyPr lIns="0" tIns="0" rIns="0" bIns="0">
            <a:spAutoFit/>
          </a:bodyPr>
          <a:lstStyle/>
          <a:p>
            <a:pPr fontAlgn="auto">
              <a:spcBef>
                <a:spcPts val="0"/>
              </a:spcBef>
              <a:spcAft>
                <a:spcPts val="0"/>
              </a:spcAft>
              <a:defRPr/>
            </a:pPr>
            <a:r>
              <a:rPr sz="5400" b="1">
                <a:solidFill>
                  <a:schemeClr val="accent1">
                    <a:lumMod val="60000"/>
                    <a:lumOff val="40000"/>
                  </a:schemeClr>
                </a:solidFill>
                <a:latin typeface="+mn-lt"/>
                <a:cs typeface="+mn-cs"/>
              </a:rPr>
              <a:t>+</a:t>
            </a:r>
          </a:p>
        </p:txBody>
      </p:sp>
      <p:sp>
        <p:nvSpPr>
          <p:cNvPr id="9" name="Rectangle 9"/>
          <p:cNvSpPr/>
          <p:nvPr/>
        </p:nvSpPr>
        <p:spPr>
          <a:xfrm>
            <a:off x="6802438" y="228600"/>
            <a:ext cx="2057400" cy="2038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10" name="Rectangle 10"/>
          <p:cNvSpPr/>
          <p:nvPr/>
        </p:nvSpPr>
        <p:spPr>
          <a:xfrm>
            <a:off x="4624388" y="4535488"/>
            <a:ext cx="2057400" cy="2038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nb-NO"/>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12" name="Picture Placeholder 12"/>
          <p:cNvSpPr>
            <a:spLocks noGrp="1"/>
          </p:cNvSpPr>
          <p:nvPr>
            <p:ph type="pic" sz="quarter" idx="13"/>
          </p:nvPr>
        </p:nvSpPr>
        <p:spPr>
          <a:xfrm>
            <a:off x="4624388" y="228600"/>
            <a:ext cx="2057400" cy="2039112"/>
          </a:xfrm>
        </p:spPr>
        <p:txBody>
          <a:bodyPr rtlCol="0">
            <a:normAutofit/>
          </a:bodyPr>
          <a:lstStyle>
            <a:lvl1pPr>
              <a:buNone/>
              <a:defRPr/>
            </a:lvl1pPr>
          </a:lstStyle>
          <a:p>
            <a:pPr lvl="0"/>
            <a:r>
              <a:rPr lang="nb-NO" noProof="0"/>
              <a:t>Click icon to add picture</a:t>
            </a:r>
            <a:endParaRPr noProof="0"/>
          </a:p>
        </p:txBody>
      </p:sp>
      <p:sp>
        <p:nvSpPr>
          <p:cNvPr id="13" name="Picture Placeholder 12"/>
          <p:cNvSpPr>
            <a:spLocks noGrp="1"/>
          </p:cNvSpPr>
          <p:nvPr>
            <p:ph type="pic" sz="quarter" idx="14"/>
          </p:nvPr>
        </p:nvSpPr>
        <p:spPr>
          <a:xfrm>
            <a:off x="4624388" y="2381663"/>
            <a:ext cx="2057400" cy="2039112"/>
          </a:xfrm>
        </p:spPr>
        <p:txBody>
          <a:bodyPr rtlCol="0">
            <a:normAutofit/>
          </a:bodyPr>
          <a:lstStyle>
            <a:lvl1pPr>
              <a:buNone/>
              <a:defRPr/>
            </a:lvl1pPr>
          </a:lstStyle>
          <a:p>
            <a:pPr lvl="0"/>
            <a:r>
              <a:rPr lang="nb-NO" noProof="0"/>
              <a:t>Click icon to add picture</a:t>
            </a:r>
            <a:endParaRPr noProof="0"/>
          </a:p>
        </p:txBody>
      </p:sp>
      <p:sp>
        <p:nvSpPr>
          <p:cNvPr id="14" name="Picture Placeholder 12"/>
          <p:cNvSpPr>
            <a:spLocks noGrp="1"/>
          </p:cNvSpPr>
          <p:nvPr>
            <p:ph type="pic" sz="quarter" idx="15"/>
          </p:nvPr>
        </p:nvSpPr>
        <p:spPr>
          <a:xfrm>
            <a:off x="6803136" y="2381662"/>
            <a:ext cx="2057400" cy="4187952"/>
          </a:xfrm>
        </p:spPr>
        <p:txBody>
          <a:bodyPr rtlCol="0">
            <a:normAutofit/>
          </a:bodyPr>
          <a:lstStyle>
            <a:lvl1pPr>
              <a:buNone/>
              <a:defRPr/>
            </a:lvl1pPr>
          </a:lstStyle>
          <a:p>
            <a:pPr lvl="0"/>
            <a:r>
              <a:rPr lang="nb-NO" noProof="0"/>
              <a:t>Click icon to add picture</a:t>
            </a:r>
            <a:endParaRPr noProof="0"/>
          </a:p>
        </p:txBody>
      </p:sp>
      <p:sp>
        <p:nvSpPr>
          <p:cNvPr id="11" name="Date Placeholder 4"/>
          <p:cNvSpPr>
            <a:spLocks noGrp="1"/>
          </p:cNvSpPr>
          <p:nvPr>
            <p:ph type="dt" sz="half" idx="16"/>
          </p:nvPr>
        </p:nvSpPr>
        <p:spPr>
          <a:xfrm>
            <a:off x="3048000" y="6235700"/>
            <a:ext cx="1347788" cy="365125"/>
          </a:xfrm>
        </p:spPr>
        <p:txBody>
          <a:bodyPr/>
          <a:lstStyle>
            <a:lvl1pPr>
              <a:defRPr>
                <a:solidFill>
                  <a:schemeClr val="bg1"/>
                </a:solidFill>
              </a:defRPr>
            </a:lvl1pPr>
          </a:lstStyle>
          <a:p>
            <a:pPr>
              <a:defRPr/>
            </a:pPr>
            <a:endParaRPr lang="nb-NO"/>
          </a:p>
        </p:txBody>
      </p:sp>
      <p:sp>
        <p:nvSpPr>
          <p:cNvPr id="15" name="Footer Placeholder 5"/>
          <p:cNvSpPr>
            <a:spLocks noGrp="1"/>
          </p:cNvSpPr>
          <p:nvPr>
            <p:ph type="ftr" sz="quarter" idx="17"/>
          </p:nvPr>
        </p:nvSpPr>
        <p:spPr>
          <a:xfrm>
            <a:off x="381000" y="6235700"/>
            <a:ext cx="2590800" cy="365125"/>
          </a:xfrm>
        </p:spPr>
        <p:txBody>
          <a:bodyPr/>
          <a:lstStyle>
            <a:lvl1pPr>
              <a:defRPr>
                <a:solidFill>
                  <a:schemeClr val="bg1"/>
                </a:solidFill>
              </a:defRPr>
            </a:lvl1pPr>
          </a:lstStyle>
          <a:p>
            <a:pPr>
              <a:defRPr/>
            </a:pPr>
            <a:endParaRPr lang="nb-NO"/>
          </a:p>
        </p:txBody>
      </p:sp>
      <p:sp>
        <p:nvSpPr>
          <p:cNvPr id="16" name="Slide Number Placeholder 6"/>
          <p:cNvSpPr>
            <a:spLocks noGrp="1"/>
          </p:cNvSpPr>
          <p:nvPr>
            <p:ph type="sldNum" sz="quarter" idx="18"/>
          </p:nvPr>
        </p:nvSpPr>
        <p:spPr/>
        <p:txBody>
          <a:bodyPr/>
          <a:lstStyle>
            <a:lvl1pPr>
              <a:defRPr/>
            </a:lvl1pPr>
          </a:lstStyle>
          <a:p>
            <a:pPr>
              <a:defRPr/>
            </a:pPr>
            <a:fld id="{CAE39AAA-D695-4CD7-BD12-5A21FA95D161}" type="slidenum">
              <a:rPr/>
              <a:pPr>
                <a:defRPr/>
              </a:pPr>
              <a:t>‹#›</a:t>
            </a:fld>
            <a:endParaRPr lang="nb-NO"/>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Alt.">
    <p:spTree>
      <p:nvGrpSpPr>
        <p:cNvPr id="1" name=""/>
        <p:cNvGrpSpPr/>
        <p:nvPr/>
      </p:nvGrpSpPr>
      <p:grpSpPr>
        <a:xfrm>
          <a:off x="0" y="0"/>
          <a:ext cx="0" cy="0"/>
          <a:chOff x="0" y="0"/>
          <a:chExt cx="0" cy="0"/>
        </a:xfrm>
      </p:grpSpPr>
      <p:sp>
        <p:nvSpPr>
          <p:cNvPr id="7" name="Rectangle 10"/>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8" name="TextBox 9"/>
          <p:cNvSpPr txBox="1"/>
          <p:nvPr/>
        </p:nvSpPr>
        <p:spPr>
          <a:xfrm>
            <a:off x="4749800" y="3370263"/>
            <a:ext cx="220663" cy="369887"/>
          </a:xfrm>
          <a:prstGeom prst="rect">
            <a:avLst/>
          </a:prstGeom>
          <a:noFill/>
        </p:spPr>
        <p:txBody>
          <a:bodyPr lIns="0" tIns="0" rIns="0" bIns="0">
            <a:spAutoFit/>
          </a:bodyPr>
          <a:lstStyle/>
          <a:p>
            <a:pPr fontAlgn="auto">
              <a:spcBef>
                <a:spcPts val="0"/>
              </a:spcBef>
              <a:spcAft>
                <a:spcPts val="0"/>
              </a:spcAft>
              <a:defRPr/>
            </a:pPr>
            <a:r>
              <a:rPr sz="2400" b="1">
                <a:solidFill>
                  <a:schemeClr val="accent1">
                    <a:lumMod val="60000"/>
                    <a:lumOff val="40000"/>
                  </a:schemeClr>
                </a:solidFill>
                <a:latin typeface="+mn-lt"/>
                <a:cs typeface="+mn-cs"/>
              </a:rPr>
              <a:t>+ </a:t>
            </a: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nb-NO"/>
              <a:t>Click to edit Master title style</a:t>
            </a:r>
            <a:endParaRPr/>
          </a:p>
        </p:txBody>
      </p:sp>
      <p:sp>
        <p:nvSpPr>
          <p:cNvPr id="3" name="Picture Placeholder 2"/>
          <p:cNvSpPr>
            <a:spLocks noGrp="1"/>
          </p:cNvSpPr>
          <p:nvPr>
            <p:ph type="pic" idx="1"/>
          </p:nvPr>
        </p:nvSpPr>
        <p:spPr>
          <a:xfrm>
            <a:off x="277905" y="2365248"/>
            <a:ext cx="4240119" cy="4187952"/>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b-NO" noProof="0"/>
              <a:t>Click icon to add picture</a:t>
            </a:r>
            <a:endParaRPr noProof="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14" name="Picture Placeholder 12"/>
          <p:cNvSpPr>
            <a:spLocks noGrp="1"/>
          </p:cNvSpPr>
          <p:nvPr>
            <p:ph type="pic" sz="quarter" idx="13"/>
          </p:nvPr>
        </p:nvSpPr>
        <p:spPr>
          <a:xfrm>
            <a:off x="277905" y="228600"/>
            <a:ext cx="2057400" cy="2039112"/>
          </a:xfrm>
        </p:spPr>
        <p:txBody>
          <a:bodyPr rtlCol="0">
            <a:normAutofit/>
          </a:bodyPr>
          <a:lstStyle>
            <a:lvl1pPr>
              <a:buNone/>
              <a:defRPr/>
            </a:lvl1pPr>
          </a:lstStyle>
          <a:p>
            <a:pPr lvl="0"/>
            <a:r>
              <a:rPr lang="nb-NO" noProof="0"/>
              <a:t>Click icon to add picture</a:t>
            </a:r>
            <a:endParaRPr noProof="0"/>
          </a:p>
        </p:txBody>
      </p:sp>
      <p:sp>
        <p:nvSpPr>
          <p:cNvPr id="15" name="Picture Placeholder 12"/>
          <p:cNvSpPr>
            <a:spLocks noGrp="1"/>
          </p:cNvSpPr>
          <p:nvPr>
            <p:ph type="pic" sz="quarter" idx="14"/>
          </p:nvPr>
        </p:nvSpPr>
        <p:spPr>
          <a:xfrm>
            <a:off x="2460625" y="228600"/>
            <a:ext cx="2057400" cy="2039112"/>
          </a:xfrm>
        </p:spPr>
        <p:txBody>
          <a:bodyPr rtlCol="0">
            <a:normAutofit/>
          </a:bodyPr>
          <a:lstStyle>
            <a:lvl1pPr>
              <a:buNone/>
              <a:defRPr/>
            </a:lvl1pPr>
          </a:lstStyle>
          <a:p>
            <a:pPr lvl="0"/>
            <a:r>
              <a:rPr lang="nb-NO" noProof="0"/>
              <a:t>Click icon to add picture</a:t>
            </a:r>
            <a:endParaRPr noProof="0"/>
          </a:p>
        </p:txBody>
      </p:sp>
      <p:sp>
        <p:nvSpPr>
          <p:cNvPr id="9" name="Date Placeholder 4"/>
          <p:cNvSpPr>
            <a:spLocks noGrp="1"/>
          </p:cNvSpPr>
          <p:nvPr>
            <p:ph type="dt" sz="half" idx="15"/>
          </p:nvPr>
        </p:nvSpPr>
        <p:spPr>
          <a:xfrm>
            <a:off x="7391400" y="6423025"/>
            <a:ext cx="1536700" cy="365125"/>
          </a:xfrm>
        </p:spPr>
        <p:txBody>
          <a:bodyPr/>
          <a:lstStyle>
            <a:lvl1pPr>
              <a:defRPr/>
            </a:lvl1pPr>
          </a:lstStyle>
          <a:p>
            <a:pPr>
              <a:defRPr/>
            </a:pPr>
            <a:endParaRPr lang="nb-NO"/>
          </a:p>
        </p:txBody>
      </p:sp>
      <p:sp>
        <p:nvSpPr>
          <p:cNvPr id="10" name="Footer Placeholder 5"/>
          <p:cNvSpPr>
            <a:spLocks noGrp="1"/>
          </p:cNvSpPr>
          <p:nvPr>
            <p:ph type="ftr" sz="quarter" idx="16"/>
          </p:nvPr>
        </p:nvSpPr>
        <p:spPr>
          <a:xfrm>
            <a:off x="4191000" y="6423025"/>
            <a:ext cx="3005138" cy="365125"/>
          </a:xfrm>
        </p:spPr>
        <p:txBody>
          <a:bodyPr/>
          <a:lstStyle>
            <a:lvl1pPr>
              <a:defRPr/>
            </a:lvl1pPr>
          </a:lstStyle>
          <a:p>
            <a:pPr>
              <a:defRPr/>
            </a:pPr>
            <a:endParaRPr lang="nb-NO"/>
          </a:p>
        </p:txBody>
      </p:sp>
      <p:sp>
        <p:nvSpPr>
          <p:cNvPr id="11" name="Slide Number Placeholder 6"/>
          <p:cNvSpPr>
            <a:spLocks noGrp="1"/>
          </p:cNvSpPr>
          <p:nvPr>
            <p:ph type="sldNum" sz="quarter" idx="17"/>
          </p:nvPr>
        </p:nvSpPr>
        <p:spPr/>
        <p:txBody>
          <a:bodyPr/>
          <a:lstStyle>
            <a:lvl1pPr>
              <a:defRPr/>
            </a:lvl1pPr>
          </a:lstStyle>
          <a:p>
            <a:pPr>
              <a:defRPr/>
            </a:pPr>
            <a:fld id="{C98093BB-7B4E-42DC-85A9-AC9831675A51}" type="slidenum">
              <a:rPr/>
              <a:pPr>
                <a:defRPr/>
              </a:pPr>
              <a:t>‹#›</a:t>
            </a:fld>
            <a:endParaRPr lang="nb-N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2A0C183B-0780-4A91-AE60-DB8AAD0D8036}" type="slidenum">
              <a:rPr/>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Vertical Text">
    <p:spTree>
      <p:nvGrpSpPr>
        <p:cNvPr id="1" name=""/>
        <p:cNvGrpSpPr/>
        <p:nvPr/>
      </p:nvGrpSpPr>
      <p:grpSpPr>
        <a:xfrm>
          <a:off x="0" y="0"/>
          <a:ext cx="0" cy="0"/>
          <a:chOff x="0" y="0"/>
          <a:chExt cx="0" cy="0"/>
        </a:xfrm>
      </p:grpSpPr>
      <p:sp>
        <p:nvSpPr>
          <p:cNvPr id="4" name="Rectangle 6"/>
          <p:cNvSpPr/>
          <p:nvPr/>
        </p:nvSpPr>
        <p:spPr>
          <a:xfrm>
            <a:off x="8166100" y="282575"/>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TextBox 8"/>
          <p:cNvSpPr txBox="1"/>
          <p:nvPr/>
        </p:nvSpPr>
        <p:spPr>
          <a:xfrm>
            <a:off x="223838" y="228600"/>
            <a:ext cx="260350" cy="554038"/>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Title 1"/>
          <p:cNvSpPr>
            <a:spLocks noGrp="1"/>
          </p:cNvSpPr>
          <p:nvPr>
            <p:ph type="title"/>
          </p:nvPr>
        </p:nvSpPr>
        <p:spPr/>
        <p:txBody>
          <a:bodyPr/>
          <a:lstStyle/>
          <a:p>
            <a:r>
              <a:rPr lang="nb-NO"/>
              <a:t>Click to edit Master title style</a:t>
            </a:r>
            <a:endParaRPr/>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6" name="Date Placeholder 3"/>
          <p:cNvSpPr>
            <a:spLocks noGrp="1"/>
          </p:cNvSpPr>
          <p:nvPr>
            <p:ph type="dt" sz="half" idx="10"/>
          </p:nvPr>
        </p:nvSpPr>
        <p:spPr/>
        <p:txBody>
          <a:bodyPr/>
          <a:lstStyle>
            <a:lvl1pPr>
              <a:defRPr/>
            </a:lvl1pPr>
          </a:lstStyle>
          <a:p>
            <a:pPr>
              <a:defRPr/>
            </a:pPr>
            <a:endParaRPr lang="nb-NO"/>
          </a:p>
        </p:txBody>
      </p:sp>
      <p:sp>
        <p:nvSpPr>
          <p:cNvPr id="7" name="Footer Placeholder 4"/>
          <p:cNvSpPr>
            <a:spLocks noGrp="1"/>
          </p:cNvSpPr>
          <p:nvPr>
            <p:ph type="ftr" sz="quarter" idx="11"/>
          </p:nvPr>
        </p:nvSpPr>
        <p:spPr/>
        <p:txBody>
          <a:bodyPr/>
          <a:lstStyle>
            <a:lvl1pPr>
              <a:defRPr/>
            </a:lvl1pPr>
          </a:lstStyle>
          <a:p>
            <a:pPr>
              <a:defRPr/>
            </a:pPr>
            <a:endParaRPr lang="nb-NO"/>
          </a:p>
        </p:txBody>
      </p:sp>
      <p:sp>
        <p:nvSpPr>
          <p:cNvPr id="8" name="Slide Number Placeholder 5"/>
          <p:cNvSpPr>
            <a:spLocks noGrp="1"/>
          </p:cNvSpPr>
          <p:nvPr>
            <p:ph type="sldNum" sz="quarter" idx="12"/>
          </p:nvPr>
        </p:nvSpPr>
        <p:spPr/>
        <p:txBody>
          <a:bodyPr/>
          <a:lstStyle>
            <a:lvl1pPr>
              <a:defRPr/>
            </a:lvl1pPr>
          </a:lstStyle>
          <a:p>
            <a:pPr>
              <a:defRPr/>
            </a:pPr>
            <a:fld id="{BA50DED9-CA31-40FF-9C0E-1427DDE58C3D}" type="slidenum">
              <a:rPr/>
              <a:pPr>
                <a:defRPr/>
              </a:pPr>
              <a:t>‹#›</a:t>
            </a:fld>
            <a:endParaRPr lang="nb-NO"/>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Vertical Title and Text">
    <p:spTree>
      <p:nvGrpSpPr>
        <p:cNvPr id="1" name=""/>
        <p:cNvGrpSpPr/>
        <p:nvPr/>
      </p:nvGrpSpPr>
      <p:grpSpPr>
        <a:xfrm>
          <a:off x="0" y="0"/>
          <a:ext cx="0" cy="0"/>
          <a:chOff x="0" y="0"/>
          <a:chExt cx="0" cy="0"/>
        </a:xfrm>
      </p:grpSpPr>
      <p:sp>
        <p:nvSpPr>
          <p:cNvPr id="4" name="Rectangle 9"/>
          <p:cNvSpPr/>
          <p:nvPr/>
        </p:nvSpPr>
        <p:spPr>
          <a:xfrm>
            <a:off x="8166100" y="282575"/>
            <a:ext cx="685800" cy="301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a:p>
        </p:txBody>
      </p:sp>
      <p:sp>
        <p:nvSpPr>
          <p:cNvPr id="5" name="TextBox 8"/>
          <p:cNvSpPr txBox="1"/>
          <p:nvPr/>
        </p:nvSpPr>
        <p:spPr>
          <a:xfrm rot="16200000">
            <a:off x="8593932" y="561181"/>
            <a:ext cx="260350" cy="554037"/>
          </a:xfrm>
          <a:prstGeom prst="rect">
            <a:avLst/>
          </a:prstGeom>
          <a:noFill/>
        </p:spPr>
        <p:txBody>
          <a:bodyPr lIns="0" tIns="0" rIns="0" bIns="0">
            <a:spAutoFit/>
          </a:bodyPr>
          <a:lstStyle/>
          <a:p>
            <a:pPr fontAlgn="auto">
              <a:spcBef>
                <a:spcPts val="0"/>
              </a:spcBef>
              <a:spcAft>
                <a:spcPts val="0"/>
              </a:spcAft>
              <a:defRPr/>
            </a:pPr>
            <a:r>
              <a:rPr sz="3600" b="1">
                <a:solidFill>
                  <a:schemeClr val="accent1">
                    <a:lumMod val="60000"/>
                    <a:lumOff val="40000"/>
                  </a:schemeClr>
                </a:solidFill>
                <a:latin typeface="+mn-lt"/>
                <a:cs typeface="+mn-cs"/>
              </a:rPr>
              <a:t>+</a:t>
            </a:r>
          </a:p>
        </p:txBody>
      </p:sp>
      <p:sp>
        <p:nvSpPr>
          <p:cNvPr id="2" name="Vertical Title 1"/>
          <p:cNvSpPr>
            <a:spLocks noGrp="1"/>
          </p:cNvSpPr>
          <p:nvPr>
            <p:ph type="title" orient="vert"/>
          </p:nvPr>
        </p:nvSpPr>
        <p:spPr>
          <a:xfrm>
            <a:off x="7995772" y="954742"/>
            <a:ext cx="681318" cy="5171422"/>
          </a:xfrm>
        </p:spPr>
        <p:txBody>
          <a:bodyPr vert="eaVert"/>
          <a:lstStyle/>
          <a:p>
            <a:r>
              <a:rPr lang="nb-NO"/>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a:p>
        </p:txBody>
      </p:sp>
      <p:sp>
        <p:nvSpPr>
          <p:cNvPr id="6" name="Date Placeholder 3"/>
          <p:cNvSpPr>
            <a:spLocks noGrp="1"/>
          </p:cNvSpPr>
          <p:nvPr>
            <p:ph type="dt" sz="half" idx="10"/>
          </p:nvPr>
        </p:nvSpPr>
        <p:spPr/>
        <p:txBody>
          <a:bodyPr/>
          <a:lstStyle>
            <a:lvl1pPr>
              <a:defRPr/>
            </a:lvl1pPr>
          </a:lstStyle>
          <a:p>
            <a:pPr>
              <a:defRPr/>
            </a:pPr>
            <a:endParaRPr lang="nb-NO"/>
          </a:p>
        </p:txBody>
      </p:sp>
      <p:sp>
        <p:nvSpPr>
          <p:cNvPr id="7" name="Footer Placeholder 4"/>
          <p:cNvSpPr>
            <a:spLocks noGrp="1"/>
          </p:cNvSpPr>
          <p:nvPr>
            <p:ph type="ftr" sz="quarter" idx="11"/>
          </p:nvPr>
        </p:nvSpPr>
        <p:spPr/>
        <p:txBody>
          <a:bodyPr/>
          <a:lstStyle>
            <a:lvl1pPr>
              <a:defRPr/>
            </a:lvl1pPr>
          </a:lstStyle>
          <a:p>
            <a:pPr>
              <a:defRPr/>
            </a:pPr>
            <a:endParaRPr lang="nb-NO"/>
          </a:p>
        </p:txBody>
      </p:sp>
      <p:sp>
        <p:nvSpPr>
          <p:cNvPr id="8" name="Slide Number Placeholder 5"/>
          <p:cNvSpPr>
            <a:spLocks noGrp="1"/>
          </p:cNvSpPr>
          <p:nvPr>
            <p:ph type="sldNum" sz="quarter" idx="12"/>
          </p:nvPr>
        </p:nvSpPr>
        <p:spPr/>
        <p:txBody>
          <a:bodyPr/>
          <a:lstStyle>
            <a:lvl1pPr>
              <a:defRPr/>
            </a:lvl1pPr>
          </a:lstStyle>
          <a:p>
            <a:pPr>
              <a:defRPr/>
            </a:pPr>
            <a:fld id="{AE2CA7F9-A3AB-4371-BC42-F2704F89259A}" type="slidenum">
              <a:rPr/>
              <a:pPr>
                <a:defRPr/>
              </a:pPr>
              <a:t>‹#›</a:t>
            </a:fld>
            <a:endParaRPr lang="nb-NO"/>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4" name="Rectangle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Rounded Rectangle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nb-NO"/>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nb-NO"/>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endParaRPr lang="nb-NO"/>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endParaRPr lang="nb-NO"/>
          </a:p>
        </p:txBody>
      </p:sp>
      <p:sp>
        <p:nvSpPr>
          <p:cNvPr id="19" name="Slide Number Placeholder 28"/>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8D880B9C-73D2-4E50-B572-46E2CDCD4BEB}" type="slidenum">
              <a:rPr/>
              <a:pPr>
                <a:defRPr/>
              </a:pPr>
              <a:t>‹#›</a:t>
            </a:fld>
            <a:endParaRPr lang="nb-NO"/>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nb-NO"/>
          </a:p>
        </p:txBody>
      </p:sp>
      <p:sp>
        <p:nvSpPr>
          <p:cNvPr id="5" name="Footer Placeholder 2"/>
          <p:cNvSpPr>
            <a:spLocks noGrp="1"/>
          </p:cNvSpPr>
          <p:nvPr>
            <p:ph type="ftr" sz="quarter" idx="11"/>
          </p:nvPr>
        </p:nvSpPr>
        <p:spPr/>
        <p:txBody>
          <a:bodyPr/>
          <a:lstStyle>
            <a:lvl1pPr>
              <a:defRPr/>
            </a:lvl1pPr>
          </a:lstStyle>
          <a:p>
            <a:pPr>
              <a:defRPr/>
            </a:pPr>
            <a:endParaRPr lang="nb-NO"/>
          </a:p>
        </p:txBody>
      </p:sp>
      <p:sp>
        <p:nvSpPr>
          <p:cNvPr id="6" name="Slide Number Placeholder 22"/>
          <p:cNvSpPr>
            <a:spLocks noGrp="1"/>
          </p:cNvSpPr>
          <p:nvPr>
            <p:ph type="sldNum" sz="quarter" idx="12"/>
          </p:nvPr>
        </p:nvSpPr>
        <p:spPr/>
        <p:txBody>
          <a:bodyPr/>
          <a:lstStyle>
            <a:lvl1pPr>
              <a:defRPr/>
            </a:lvl1pPr>
          </a:lstStyle>
          <a:p>
            <a:pPr>
              <a:defRPr/>
            </a:pPr>
            <a:fld id="{BDF2F701-9F0E-4BA9-8BE7-0D49AA4B34B2}" type="slidenum">
              <a:rPr/>
              <a:pPr>
                <a:defRPr/>
              </a:pPr>
              <a:t>‹#›</a:t>
            </a:fld>
            <a:endParaRPr lang="nb-NO"/>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nb-NO"/>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nb-NO"/>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nb-NO"/>
          </a:p>
        </p:txBody>
      </p:sp>
      <p:sp>
        <p:nvSpPr>
          <p:cNvPr id="5" name="Footer Placeholder 4"/>
          <p:cNvSpPr>
            <a:spLocks noGrp="1"/>
          </p:cNvSpPr>
          <p:nvPr>
            <p:ph type="ftr" sz="quarter" idx="11"/>
          </p:nvPr>
        </p:nvSpPr>
        <p:spPr/>
        <p:txBody>
          <a:bodyPr/>
          <a:lstStyle>
            <a:lvl1pPr>
              <a:defRPr/>
            </a:lvl1pPr>
          </a:lstStyle>
          <a:p>
            <a:pPr>
              <a:defRPr/>
            </a:pPr>
            <a:endParaRPr lang="nb-NO"/>
          </a:p>
        </p:txBody>
      </p:sp>
      <p:sp>
        <p:nvSpPr>
          <p:cNvPr id="6" name="Slide Number Placeholder 5"/>
          <p:cNvSpPr>
            <a:spLocks noGrp="1"/>
          </p:cNvSpPr>
          <p:nvPr>
            <p:ph type="sldNum" sz="quarter" idx="12"/>
          </p:nvPr>
        </p:nvSpPr>
        <p:spPr/>
        <p:txBody>
          <a:bodyPr/>
          <a:lstStyle>
            <a:lvl1pPr>
              <a:defRPr/>
            </a:lvl1pPr>
          </a:lstStyle>
          <a:p>
            <a:pPr>
              <a:defRPr/>
            </a:pPr>
            <a:fld id="{B83EC9A9-1264-4DAD-8083-CB2047BE0042}"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nb-NO"/>
          </a:p>
        </p:txBody>
      </p:sp>
      <p:sp>
        <p:nvSpPr>
          <p:cNvPr id="6" name="Footer Placeholder 2"/>
          <p:cNvSpPr>
            <a:spLocks noGrp="1"/>
          </p:cNvSpPr>
          <p:nvPr>
            <p:ph type="ftr" sz="quarter" idx="11"/>
          </p:nvPr>
        </p:nvSpPr>
        <p:spPr/>
        <p:txBody>
          <a:bodyPr/>
          <a:lstStyle>
            <a:lvl1pPr>
              <a:defRPr/>
            </a:lvl1pPr>
          </a:lstStyle>
          <a:p>
            <a:pPr>
              <a:defRPr/>
            </a:pPr>
            <a:endParaRPr lang="nb-NO"/>
          </a:p>
        </p:txBody>
      </p:sp>
      <p:sp>
        <p:nvSpPr>
          <p:cNvPr id="7" name="Slide Number Placeholder 22"/>
          <p:cNvSpPr>
            <a:spLocks noGrp="1"/>
          </p:cNvSpPr>
          <p:nvPr>
            <p:ph type="sldNum" sz="quarter" idx="12"/>
          </p:nvPr>
        </p:nvSpPr>
        <p:spPr/>
        <p:txBody>
          <a:bodyPr/>
          <a:lstStyle>
            <a:lvl1pPr>
              <a:defRPr/>
            </a:lvl1pPr>
          </a:lstStyle>
          <a:p>
            <a:pPr>
              <a:defRPr/>
            </a:pPr>
            <a:fld id="{CB18F74D-ED80-43A0-8972-8E8EF1265CC0}" type="slidenum">
              <a:rPr/>
              <a:pPr>
                <a:defRPr/>
              </a:pPr>
              <a:t>‹#›</a:t>
            </a:fld>
            <a:endParaRPr lang="nb-NO"/>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nb-NO"/>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nb-NO"/>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nb-NO"/>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25"/>
          <p:cNvSpPr>
            <a:spLocks noGrp="1"/>
          </p:cNvSpPr>
          <p:nvPr>
            <p:ph type="dt" sz="half" idx="10"/>
          </p:nvPr>
        </p:nvSpPr>
        <p:spPr/>
        <p:txBody>
          <a:bodyPr rtlCol="0"/>
          <a:lstStyle>
            <a:lvl1pPr>
              <a:defRPr/>
            </a:lvl1pPr>
          </a:lstStyle>
          <a:p>
            <a:pPr>
              <a:defRPr/>
            </a:pPr>
            <a:endParaRPr lang="nb-NO"/>
          </a:p>
        </p:txBody>
      </p:sp>
      <p:sp>
        <p:nvSpPr>
          <p:cNvPr id="8" name="Slide Number Placeholder 26"/>
          <p:cNvSpPr>
            <a:spLocks noGrp="1"/>
          </p:cNvSpPr>
          <p:nvPr>
            <p:ph type="sldNum" sz="quarter" idx="11"/>
          </p:nvPr>
        </p:nvSpPr>
        <p:spPr/>
        <p:txBody>
          <a:bodyPr rtlCol="0"/>
          <a:lstStyle>
            <a:lvl1pPr>
              <a:defRPr/>
            </a:lvl1pPr>
          </a:lstStyle>
          <a:p>
            <a:pPr>
              <a:defRPr/>
            </a:pPr>
            <a:fld id="{015DFAF8-46F2-4D4F-9F01-4A0DB0761B4E}" type="slidenum">
              <a:rPr/>
              <a:pPr>
                <a:defRPr/>
              </a:pPr>
              <a:t>‹#›</a:t>
            </a:fld>
            <a:endParaRPr lang="nb-NO"/>
          </a:p>
        </p:txBody>
      </p:sp>
      <p:sp>
        <p:nvSpPr>
          <p:cNvPr id="9" name="Footer Placeholder 27"/>
          <p:cNvSpPr>
            <a:spLocks noGrp="1"/>
          </p:cNvSpPr>
          <p:nvPr>
            <p:ph type="ftr" sz="quarter" idx="12"/>
          </p:nvPr>
        </p:nvSpPr>
        <p:spPr/>
        <p:txBody>
          <a:bodyPr rtlCol="0"/>
          <a:lstStyle>
            <a:lvl1pPr>
              <a:defRPr/>
            </a:lvl1pPr>
          </a:lstStyle>
          <a:p>
            <a:pPr>
              <a:defRPr/>
            </a:pPr>
            <a:endParaRPr lang="nb-NO"/>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nb-NO"/>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endParaRPr lang="nb-NO"/>
          </a:p>
        </p:txBody>
      </p:sp>
      <p:sp>
        <p:nvSpPr>
          <p:cNvPr id="4" name="Footer Placeholder 3"/>
          <p:cNvSpPr>
            <a:spLocks noGrp="1"/>
          </p:cNvSpPr>
          <p:nvPr>
            <p:ph type="ftr" sz="quarter" idx="11"/>
          </p:nvPr>
        </p:nvSpPr>
        <p:spPr/>
        <p:txBody>
          <a:bodyPr/>
          <a:lstStyle>
            <a:lvl1pPr>
              <a:defRPr/>
            </a:lvl1pPr>
          </a:lstStyle>
          <a:p>
            <a:pPr>
              <a:defRPr/>
            </a:pPr>
            <a:endParaRPr lang="nb-NO"/>
          </a:p>
        </p:txBody>
      </p:sp>
      <p:sp>
        <p:nvSpPr>
          <p:cNvPr id="5" name="Slide Number Placeholder 4"/>
          <p:cNvSpPr>
            <a:spLocks noGrp="1"/>
          </p:cNvSpPr>
          <p:nvPr>
            <p:ph type="sldNum" sz="quarter" idx="12"/>
          </p:nvPr>
        </p:nvSpPr>
        <p:spPr/>
        <p:txBody>
          <a:bodyPr/>
          <a:lstStyle>
            <a:lvl1pPr>
              <a:defRPr/>
            </a:lvl1pPr>
          </a:lstStyle>
          <a:p>
            <a:pPr>
              <a:defRPr/>
            </a:pPr>
            <a:fld id="{0C5C38FD-CE30-4532-851D-7BFEAF0B84F2}" type="slidenum">
              <a:rPr/>
              <a:pPr>
                <a:defRPr/>
              </a:pPr>
              <a:t>‹#›</a:t>
            </a:fld>
            <a:endParaRPr lang="nb-NO"/>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nb-NO"/>
          </a:p>
        </p:txBody>
      </p:sp>
      <p:sp>
        <p:nvSpPr>
          <p:cNvPr id="3" name="Footer Placeholder 2"/>
          <p:cNvSpPr>
            <a:spLocks noGrp="1"/>
          </p:cNvSpPr>
          <p:nvPr>
            <p:ph type="ftr" sz="quarter" idx="11"/>
          </p:nvPr>
        </p:nvSpPr>
        <p:spPr/>
        <p:txBody>
          <a:bodyPr/>
          <a:lstStyle>
            <a:lvl1pPr>
              <a:defRPr/>
            </a:lvl1pPr>
          </a:lstStyle>
          <a:p>
            <a:pPr>
              <a:defRPr/>
            </a:pPr>
            <a:endParaRPr lang="nb-NO"/>
          </a:p>
        </p:txBody>
      </p:sp>
      <p:sp>
        <p:nvSpPr>
          <p:cNvPr id="4" name="Slide Number Placeholder 22"/>
          <p:cNvSpPr>
            <a:spLocks noGrp="1"/>
          </p:cNvSpPr>
          <p:nvPr>
            <p:ph type="sldNum" sz="quarter" idx="12"/>
          </p:nvPr>
        </p:nvSpPr>
        <p:spPr/>
        <p:txBody>
          <a:bodyPr/>
          <a:lstStyle>
            <a:lvl1pPr>
              <a:defRPr/>
            </a:lvl1pPr>
          </a:lstStyle>
          <a:p>
            <a:pPr>
              <a:defRPr/>
            </a:pPr>
            <a:fld id="{03801FEE-2C79-4BC0-8743-5720A4B787F9}" type="slidenum">
              <a:rPr/>
              <a:pPr>
                <a:defRPr/>
              </a:pPr>
              <a:t>‹#›</a:t>
            </a:fld>
            <a:endParaRPr lang="nb-NO"/>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nb-NO"/>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nb-NO"/>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nb-NO"/>
          </a:p>
        </p:txBody>
      </p:sp>
      <p:sp>
        <p:nvSpPr>
          <p:cNvPr id="6" name="Footer Placeholder 2"/>
          <p:cNvSpPr>
            <a:spLocks noGrp="1"/>
          </p:cNvSpPr>
          <p:nvPr>
            <p:ph type="ftr" sz="quarter" idx="11"/>
          </p:nvPr>
        </p:nvSpPr>
        <p:spPr/>
        <p:txBody>
          <a:bodyPr/>
          <a:lstStyle>
            <a:lvl1pPr>
              <a:defRPr/>
            </a:lvl1pPr>
          </a:lstStyle>
          <a:p>
            <a:pPr>
              <a:defRPr/>
            </a:pPr>
            <a:endParaRPr lang="nb-NO"/>
          </a:p>
        </p:txBody>
      </p:sp>
      <p:sp>
        <p:nvSpPr>
          <p:cNvPr id="7" name="Slide Number Placeholder 22"/>
          <p:cNvSpPr>
            <a:spLocks noGrp="1"/>
          </p:cNvSpPr>
          <p:nvPr>
            <p:ph type="sldNum" sz="quarter" idx="12"/>
          </p:nvPr>
        </p:nvSpPr>
        <p:spPr/>
        <p:txBody>
          <a:bodyPr/>
          <a:lstStyle>
            <a:lvl1pPr>
              <a:defRPr/>
            </a:lvl1pPr>
          </a:lstStyle>
          <a:p>
            <a:pPr>
              <a:defRPr/>
            </a:pPr>
            <a:fld id="{6F4C8DBD-B97D-48FB-BE00-97D917B1127F}" type="slidenum">
              <a:rPr/>
              <a:pPr>
                <a:defRPr/>
              </a:pPr>
              <a:t>‹#›</a:t>
            </a:fld>
            <a:endParaRPr lang="nb-N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3D938A3D-CD4E-4DC5-ADE8-51C10A5F7A58}" type="slidenum">
              <a:rPr/>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nb-NO"/>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nb-NO" noProof="0" dirty="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nb-NO"/>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nb-NO"/>
          </a:p>
        </p:txBody>
      </p:sp>
      <p:sp>
        <p:nvSpPr>
          <p:cNvPr id="6" name="Footer Placeholder 2"/>
          <p:cNvSpPr>
            <a:spLocks noGrp="1"/>
          </p:cNvSpPr>
          <p:nvPr>
            <p:ph type="ftr" sz="quarter" idx="11"/>
          </p:nvPr>
        </p:nvSpPr>
        <p:spPr/>
        <p:txBody>
          <a:bodyPr/>
          <a:lstStyle>
            <a:lvl1pPr>
              <a:defRPr/>
            </a:lvl1pPr>
          </a:lstStyle>
          <a:p>
            <a:pPr>
              <a:defRPr/>
            </a:pPr>
            <a:endParaRPr lang="nb-NO"/>
          </a:p>
        </p:txBody>
      </p:sp>
      <p:sp>
        <p:nvSpPr>
          <p:cNvPr id="7" name="Slide Number Placeholder 22"/>
          <p:cNvSpPr>
            <a:spLocks noGrp="1"/>
          </p:cNvSpPr>
          <p:nvPr>
            <p:ph type="sldNum" sz="quarter" idx="12"/>
          </p:nvPr>
        </p:nvSpPr>
        <p:spPr/>
        <p:txBody>
          <a:bodyPr/>
          <a:lstStyle>
            <a:lvl1pPr>
              <a:defRPr/>
            </a:lvl1pPr>
          </a:lstStyle>
          <a:p>
            <a:pPr>
              <a:defRPr/>
            </a:pPr>
            <a:fld id="{B921F953-1D46-4871-A88C-8CE79E27EE9B}" type="slidenum">
              <a:rPr/>
              <a:pPr>
                <a:defRPr/>
              </a:pPr>
              <a:t>‹#›</a:t>
            </a:fld>
            <a:endParaRPr lang="nb-NO"/>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nb-NO"/>
          </a:p>
        </p:txBody>
      </p:sp>
      <p:sp>
        <p:nvSpPr>
          <p:cNvPr id="5" name="Footer Placeholder 2"/>
          <p:cNvSpPr>
            <a:spLocks noGrp="1"/>
          </p:cNvSpPr>
          <p:nvPr>
            <p:ph type="ftr" sz="quarter" idx="11"/>
          </p:nvPr>
        </p:nvSpPr>
        <p:spPr/>
        <p:txBody>
          <a:bodyPr/>
          <a:lstStyle>
            <a:lvl1pPr>
              <a:defRPr/>
            </a:lvl1pPr>
          </a:lstStyle>
          <a:p>
            <a:pPr>
              <a:defRPr/>
            </a:pPr>
            <a:endParaRPr lang="nb-NO"/>
          </a:p>
        </p:txBody>
      </p:sp>
      <p:sp>
        <p:nvSpPr>
          <p:cNvPr id="6" name="Slide Number Placeholder 22"/>
          <p:cNvSpPr>
            <a:spLocks noGrp="1"/>
          </p:cNvSpPr>
          <p:nvPr>
            <p:ph type="sldNum" sz="quarter" idx="12"/>
          </p:nvPr>
        </p:nvSpPr>
        <p:spPr/>
        <p:txBody>
          <a:bodyPr/>
          <a:lstStyle>
            <a:lvl1pPr>
              <a:defRPr/>
            </a:lvl1pPr>
          </a:lstStyle>
          <a:p>
            <a:pPr>
              <a:defRPr/>
            </a:pPr>
            <a:fld id="{A6D08495-B381-4D59-BA95-9DF4166C333B}" type="slidenum">
              <a:rPr/>
              <a:pPr>
                <a:defRPr/>
              </a:pPr>
              <a:t>‹#›</a:t>
            </a:fld>
            <a:endParaRPr lang="nb-NO"/>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nb-NO"/>
          </a:p>
        </p:txBody>
      </p:sp>
      <p:sp>
        <p:nvSpPr>
          <p:cNvPr id="5" name="Footer Placeholder 2"/>
          <p:cNvSpPr>
            <a:spLocks noGrp="1"/>
          </p:cNvSpPr>
          <p:nvPr>
            <p:ph type="ftr" sz="quarter" idx="11"/>
          </p:nvPr>
        </p:nvSpPr>
        <p:spPr/>
        <p:txBody>
          <a:bodyPr/>
          <a:lstStyle>
            <a:lvl1pPr>
              <a:defRPr/>
            </a:lvl1pPr>
          </a:lstStyle>
          <a:p>
            <a:pPr>
              <a:defRPr/>
            </a:pPr>
            <a:endParaRPr lang="nb-NO"/>
          </a:p>
        </p:txBody>
      </p:sp>
      <p:sp>
        <p:nvSpPr>
          <p:cNvPr id="6" name="Slide Number Placeholder 22"/>
          <p:cNvSpPr>
            <a:spLocks noGrp="1"/>
          </p:cNvSpPr>
          <p:nvPr>
            <p:ph type="sldNum" sz="quarter" idx="12"/>
          </p:nvPr>
        </p:nvSpPr>
        <p:spPr/>
        <p:txBody>
          <a:bodyPr/>
          <a:lstStyle>
            <a:lvl1pPr>
              <a:defRPr/>
            </a:lvl1pPr>
          </a:lstStyle>
          <a:p>
            <a:pPr>
              <a:defRPr/>
            </a:pPr>
            <a:fld id="{179546E2-AE16-4558-98DE-63D111827100}" type="slidenum">
              <a:rPr/>
              <a:pPr>
                <a:defRPr/>
              </a:pPr>
              <a:t>‹#›</a:t>
            </a:fld>
            <a:endParaRPr lang="nb-N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86235013-313B-4DCB-88C3-B0154C6D798B}" type="slidenum">
              <a:rPr/>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57BCBFA6-55DE-456D-B1A8-15B937B45948}" type="slidenum">
              <a:rPr/>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8994971-7CC5-49A2-BDC6-3E0D8CCF4A1B}" type="slidenum">
              <a:rPr/>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1EEACE36-04AD-401B-BAB4-A3A883A31ACF}" type="slidenum">
              <a:rPr/>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cs typeface="+mn-cs"/>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fld id="{68E76645-7CDC-4F9F-BBE8-561D2A5711B1}" type="slidenum">
              <a:rPr/>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2" Type="http://schemas.openxmlformats.org/officeDocument/2006/relationships/theme" Target="../theme/theme3.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b-NO" smtClean="0"/>
              <a:t>Click to edit Master title style</a:t>
            </a:r>
            <a:endParaRPr lang="en-US"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smtClean="0"/>
          </a:p>
        </p:txBody>
      </p:sp>
      <p:pic>
        <p:nvPicPr>
          <p:cNvPr id="1028" name="Picture 9" descr="skatteetaten_logo_RGB"/>
          <p:cNvPicPr>
            <a:picLocks noChangeAspect="1" noChangeArrowheads="1"/>
          </p:cNvPicPr>
          <p:nvPr userDrawn="1"/>
        </p:nvPicPr>
        <p:blipFill>
          <a:blip r:embed="rId13"/>
          <a:srcRect r="43935" b="36630"/>
          <a:stretch>
            <a:fillRect/>
          </a:stretch>
        </p:blipFill>
        <p:spPr bwMode="auto">
          <a:xfrm>
            <a:off x="457200" y="274638"/>
            <a:ext cx="644525" cy="3524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457200" rtl="0" eaLnBrk="0" fontAlgn="base" hangingPunct="0">
        <a:spcBef>
          <a:spcPct val="0"/>
        </a:spcBef>
        <a:spcAft>
          <a:spcPct val="0"/>
        </a:spcAft>
        <a:defRPr sz="4400" kern="1200">
          <a:solidFill>
            <a:srgbClr val="17375E"/>
          </a:solidFill>
          <a:latin typeface="+mj-lt"/>
          <a:ea typeface="+mj-ea"/>
          <a:cs typeface="+mj-cs"/>
        </a:defRPr>
      </a:lvl1pPr>
      <a:lvl2pPr algn="ctr" defTabSz="457200" rtl="0" eaLnBrk="0" fontAlgn="base" hangingPunct="0">
        <a:spcBef>
          <a:spcPct val="0"/>
        </a:spcBef>
        <a:spcAft>
          <a:spcPct val="0"/>
        </a:spcAft>
        <a:defRPr sz="4400">
          <a:solidFill>
            <a:srgbClr val="17375E"/>
          </a:solidFill>
          <a:latin typeface="Calibri" pitchFamily="34" charset="0"/>
        </a:defRPr>
      </a:lvl2pPr>
      <a:lvl3pPr algn="ctr" defTabSz="457200" rtl="0" eaLnBrk="0" fontAlgn="base" hangingPunct="0">
        <a:spcBef>
          <a:spcPct val="0"/>
        </a:spcBef>
        <a:spcAft>
          <a:spcPct val="0"/>
        </a:spcAft>
        <a:defRPr sz="4400">
          <a:solidFill>
            <a:srgbClr val="17375E"/>
          </a:solidFill>
          <a:latin typeface="Calibri" pitchFamily="34" charset="0"/>
        </a:defRPr>
      </a:lvl3pPr>
      <a:lvl4pPr algn="ctr" defTabSz="457200" rtl="0" eaLnBrk="0" fontAlgn="base" hangingPunct="0">
        <a:spcBef>
          <a:spcPct val="0"/>
        </a:spcBef>
        <a:spcAft>
          <a:spcPct val="0"/>
        </a:spcAft>
        <a:defRPr sz="4400">
          <a:solidFill>
            <a:srgbClr val="17375E"/>
          </a:solidFill>
          <a:latin typeface="Calibri" pitchFamily="34" charset="0"/>
        </a:defRPr>
      </a:lvl4pPr>
      <a:lvl5pPr algn="ctr" defTabSz="457200" rtl="0" eaLnBrk="0" fontAlgn="base" hangingPunct="0">
        <a:spcBef>
          <a:spcPct val="0"/>
        </a:spcBef>
        <a:spcAft>
          <a:spcPct val="0"/>
        </a:spcAft>
        <a:defRPr sz="4400">
          <a:solidFill>
            <a:srgbClr val="17375E"/>
          </a:solidFill>
          <a:latin typeface="Calibri" pitchFamily="34" charset="0"/>
        </a:defRPr>
      </a:lvl5pPr>
      <a:lvl6pPr marL="457200" algn="ctr" defTabSz="457200" rtl="0" fontAlgn="base">
        <a:spcBef>
          <a:spcPct val="0"/>
        </a:spcBef>
        <a:spcAft>
          <a:spcPct val="0"/>
        </a:spcAft>
        <a:defRPr sz="4400">
          <a:solidFill>
            <a:srgbClr val="17375E"/>
          </a:solidFill>
          <a:latin typeface="Calibri" pitchFamily="34" charset="0"/>
        </a:defRPr>
      </a:lvl6pPr>
      <a:lvl7pPr marL="914400" algn="ctr" defTabSz="457200" rtl="0" fontAlgn="base">
        <a:spcBef>
          <a:spcPct val="0"/>
        </a:spcBef>
        <a:spcAft>
          <a:spcPct val="0"/>
        </a:spcAft>
        <a:defRPr sz="4400">
          <a:solidFill>
            <a:srgbClr val="17375E"/>
          </a:solidFill>
          <a:latin typeface="Calibri" pitchFamily="34" charset="0"/>
        </a:defRPr>
      </a:lvl7pPr>
      <a:lvl8pPr marL="1371600" algn="ctr" defTabSz="457200" rtl="0" fontAlgn="base">
        <a:spcBef>
          <a:spcPct val="0"/>
        </a:spcBef>
        <a:spcAft>
          <a:spcPct val="0"/>
        </a:spcAft>
        <a:defRPr sz="4400">
          <a:solidFill>
            <a:srgbClr val="17375E"/>
          </a:solidFill>
          <a:latin typeface="Calibri" pitchFamily="34" charset="0"/>
        </a:defRPr>
      </a:lvl8pPr>
      <a:lvl9pPr marL="1828800" algn="ctr" defTabSz="457200" rtl="0" fontAlgn="base">
        <a:spcBef>
          <a:spcPct val="0"/>
        </a:spcBef>
        <a:spcAft>
          <a:spcPct val="0"/>
        </a:spcAft>
        <a:defRPr sz="4400">
          <a:solidFill>
            <a:srgbClr val="17375E"/>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17375E"/>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rgbClr val="17375E"/>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17375E"/>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17375E"/>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17375E"/>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98475" y="484188"/>
            <a:ext cx="7556500" cy="1116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b-NO" smtClean="0"/>
              <a:t>Click to edit Master title style</a:t>
            </a:r>
          </a:p>
        </p:txBody>
      </p:sp>
      <p:sp>
        <p:nvSpPr>
          <p:cNvPr id="13315" name="Text Placeholder 2"/>
          <p:cNvSpPr>
            <a:spLocks noGrp="1"/>
          </p:cNvSpPr>
          <p:nvPr>
            <p:ph type="body" idx="1"/>
          </p:nvPr>
        </p:nvSpPr>
        <p:spPr bwMode="auto">
          <a:xfrm>
            <a:off x="498475" y="1981200"/>
            <a:ext cx="7556500" cy="4144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p>
        </p:txBody>
      </p:sp>
      <p:sp>
        <p:nvSpPr>
          <p:cNvPr id="4" name="Date Placeholder 3"/>
          <p:cNvSpPr>
            <a:spLocks noGrp="1"/>
          </p:cNvSpPr>
          <p:nvPr>
            <p:ph type="dt" sz="half" idx="2"/>
          </p:nvPr>
        </p:nvSpPr>
        <p:spPr>
          <a:xfrm>
            <a:off x="6794500" y="6423025"/>
            <a:ext cx="2133600" cy="365125"/>
          </a:xfrm>
          <a:prstGeom prst="rect">
            <a:avLst/>
          </a:prstGeom>
        </p:spPr>
        <p:txBody>
          <a:bodyPr vert="horz" lIns="91440" tIns="45720" rIns="91440" bIns="45720" rtlCol="0" anchor="ctr"/>
          <a:lstStyle>
            <a:lvl1pPr algn="r" fontAlgn="auto">
              <a:spcBef>
                <a:spcPts val="0"/>
              </a:spcBef>
              <a:spcAft>
                <a:spcPts val="0"/>
              </a:spcAft>
              <a:defRPr sz="1100">
                <a:solidFill>
                  <a:schemeClr val="tx1">
                    <a:lumMod val="65000"/>
                    <a:lumOff val="35000"/>
                  </a:schemeClr>
                </a:solidFill>
                <a:latin typeface="+mn-lt"/>
                <a:cs typeface="+mn-cs"/>
              </a:defRPr>
            </a:lvl1pPr>
          </a:lstStyle>
          <a:p>
            <a:pPr>
              <a:defRPr/>
            </a:pPr>
            <a:endParaRPr lang="nb-NO"/>
          </a:p>
        </p:txBody>
      </p:sp>
      <p:sp>
        <p:nvSpPr>
          <p:cNvPr id="5" name="Footer Placeholder 4"/>
          <p:cNvSpPr>
            <a:spLocks noGrp="1"/>
          </p:cNvSpPr>
          <p:nvPr>
            <p:ph type="ftr" sz="quarter" idx="3"/>
          </p:nvPr>
        </p:nvSpPr>
        <p:spPr>
          <a:xfrm>
            <a:off x="201613" y="6423025"/>
            <a:ext cx="6122987" cy="365125"/>
          </a:xfrm>
          <a:prstGeom prst="rect">
            <a:avLst/>
          </a:prstGeom>
        </p:spPr>
        <p:txBody>
          <a:bodyPr vert="horz" lIns="91440" tIns="45720" rIns="91440" bIns="45720" rtlCol="0" anchor="ctr"/>
          <a:lstStyle>
            <a:lvl1pPr algn="l" fontAlgn="auto">
              <a:spcBef>
                <a:spcPts val="0"/>
              </a:spcBef>
              <a:spcAft>
                <a:spcPts val="0"/>
              </a:spcAft>
              <a:defRPr sz="1100">
                <a:solidFill>
                  <a:schemeClr val="tx1">
                    <a:lumMod val="65000"/>
                    <a:lumOff val="35000"/>
                  </a:schemeClr>
                </a:solidFill>
                <a:latin typeface="+mn-lt"/>
                <a:cs typeface="+mn-cs"/>
              </a:defRPr>
            </a:lvl1pPr>
          </a:lstStyle>
          <a:p>
            <a:pPr>
              <a:defRPr/>
            </a:pPr>
            <a:endParaRPr lang="nb-NO"/>
          </a:p>
        </p:txBody>
      </p:sp>
      <p:sp>
        <p:nvSpPr>
          <p:cNvPr id="6" name="Slide Number Placeholder 5"/>
          <p:cNvSpPr>
            <a:spLocks noGrp="1"/>
          </p:cNvSpPr>
          <p:nvPr>
            <p:ph type="sldNum" sz="quarter" idx="4"/>
          </p:nvPr>
        </p:nvSpPr>
        <p:spPr>
          <a:xfrm>
            <a:off x="8305800" y="242888"/>
            <a:ext cx="554038" cy="365125"/>
          </a:xfrm>
          <a:prstGeom prst="rect">
            <a:avLst/>
          </a:prstGeom>
        </p:spPr>
        <p:txBody>
          <a:bodyPr vert="horz" lIns="91440" tIns="45720" rIns="91440" bIns="45720" rtlCol="0" anchor="ctr"/>
          <a:lstStyle>
            <a:lvl1pPr algn="r" fontAlgn="auto">
              <a:spcBef>
                <a:spcPts val="0"/>
              </a:spcBef>
              <a:spcAft>
                <a:spcPts val="0"/>
              </a:spcAft>
              <a:defRPr sz="1400">
                <a:solidFill>
                  <a:schemeClr val="bg1"/>
                </a:solidFill>
                <a:latin typeface="+mn-lt"/>
                <a:cs typeface="+mn-cs"/>
              </a:defRPr>
            </a:lvl1pPr>
          </a:lstStyle>
          <a:p>
            <a:pPr>
              <a:defRPr/>
            </a:pPr>
            <a:fld id="{FD902DE8-FAE0-4DAA-9CF1-D9C6FE2B675A}" type="slidenum">
              <a:rPr/>
              <a:pPr>
                <a:defRPr/>
              </a:pPr>
              <a:t>‹#›</a:t>
            </a:fld>
            <a:endParaRPr lang="nb-NO"/>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Lst>
  <p:txStyles>
    <p:titleStyle>
      <a:lvl1pPr algn="l" rtl="0" eaLnBrk="0" fontAlgn="base" hangingPunct="0">
        <a:spcBef>
          <a:spcPct val="0"/>
        </a:spcBef>
        <a:spcAft>
          <a:spcPct val="0"/>
        </a:spcAft>
        <a:defRPr sz="3600" kern="1200">
          <a:solidFill>
            <a:schemeClr val="accent1"/>
          </a:solidFill>
          <a:latin typeface="+mj-lt"/>
          <a:ea typeface="+mj-ea"/>
          <a:cs typeface="+mj-cs"/>
        </a:defRPr>
      </a:lvl1pPr>
      <a:lvl2pPr algn="l" rtl="0" eaLnBrk="0" fontAlgn="base" hangingPunct="0">
        <a:spcBef>
          <a:spcPct val="0"/>
        </a:spcBef>
        <a:spcAft>
          <a:spcPct val="0"/>
        </a:spcAft>
        <a:defRPr sz="3600">
          <a:solidFill>
            <a:schemeClr val="accent1"/>
          </a:solidFill>
          <a:latin typeface="Calibri" pitchFamily="34" charset="0"/>
        </a:defRPr>
      </a:lvl2pPr>
      <a:lvl3pPr algn="l" rtl="0" eaLnBrk="0" fontAlgn="base" hangingPunct="0">
        <a:spcBef>
          <a:spcPct val="0"/>
        </a:spcBef>
        <a:spcAft>
          <a:spcPct val="0"/>
        </a:spcAft>
        <a:defRPr sz="3600">
          <a:solidFill>
            <a:schemeClr val="accent1"/>
          </a:solidFill>
          <a:latin typeface="Calibri" pitchFamily="34" charset="0"/>
        </a:defRPr>
      </a:lvl3pPr>
      <a:lvl4pPr algn="l" rtl="0" eaLnBrk="0" fontAlgn="base" hangingPunct="0">
        <a:spcBef>
          <a:spcPct val="0"/>
        </a:spcBef>
        <a:spcAft>
          <a:spcPct val="0"/>
        </a:spcAft>
        <a:defRPr sz="3600">
          <a:solidFill>
            <a:schemeClr val="accent1"/>
          </a:solidFill>
          <a:latin typeface="Calibri" pitchFamily="34" charset="0"/>
        </a:defRPr>
      </a:lvl4pPr>
      <a:lvl5pPr algn="l" rtl="0" eaLnBrk="0" fontAlgn="base" hangingPunct="0">
        <a:spcBef>
          <a:spcPct val="0"/>
        </a:spcBef>
        <a:spcAft>
          <a:spcPct val="0"/>
        </a:spcAft>
        <a:defRPr sz="3600">
          <a:solidFill>
            <a:schemeClr val="accent1"/>
          </a:solidFill>
          <a:latin typeface="Calibri" pitchFamily="34" charset="0"/>
        </a:defRPr>
      </a:lvl5pPr>
      <a:lvl6pPr marL="457200" algn="l" rtl="0" fontAlgn="base">
        <a:spcBef>
          <a:spcPct val="0"/>
        </a:spcBef>
        <a:spcAft>
          <a:spcPct val="0"/>
        </a:spcAft>
        <a:defRPr sz="3600">
          <a:solidFill>
            <a:schemeClr val="accent1"/>
          </a:solidFill>
          <a:latin typeface="Calibri" pitchFamily="34" charset="0"/>
        </a:defRPr>
      </a:lvl6pPr>
      <a:lvl7pPr marL="914400" algn="l" rtl="0" fontAlgn="base">
        <a:spcBef>
          <a:spcPct val="0"/>
        </a:spcBef>
        <a:spcAft>
          <a:spcPct val="0"/>
        </a:spcAft>
        <a:defRPr sz="3600">
          <a:solidFill>
            <a:schemeClr val="accent1"/>
          </a:solidFill>
          <a:latin typeface="Calibri" pitchFamily="34" charset="0"/>
        </a:defRPr>
      </a:lvl7pPr>
      <a:lvl8pPr marL="1371600" algn="l" rtl="0" fontAlgn="base">
        <a:spcBef>
          <a:spcPct val="0"/>
        </a:spcBef>
        <a:spcAft>
          <a:spcPct val="0"/>
        </a:spcAft>
        <a:defRPr sz="3600">
          <a:solidFill>
            <a:schemeClr val="accent1"/>
          </a:solidFill>
          <a:latin typeface="Calibri" pitchFamily="34" charset="0"/>
        </a:defRPr>
      </a:lvl8pPr>
      <a:lvl9pPr marL="1828800" algn="l" rtl="0" fontAlgn="base">
        <a:spcBef>
          <a:spcPct val="0"/>
        </a:spcBef>
        <a:spcAft>
          <a:spcPct val="0"/>
        </a:spcAft>
        <a:defRPr sz="3600">
          <a:solidFill>
            <a:schemeClr val="accent1"/>
          </a:solidFill>
          <a:latin typeface="Calibri" pitchFamily="34" charset="0"/>
        </a:defRPr>
      </a:lvl9pPr>
    </p:titleStyle>
    <p:bodyStyle>
      <a:lvl1pPr marL="228600" indent="-228600" algn="l" rtl="0" eaLnBrk="0" fontAlgn="base" hangingPunct="0">
        <a:spcBef>
          <a:spcPts val="2000"/>
        </a:spcBef>
        <a:spcAft>
          <a:spcPct val="0"/>
        </a:spcAft>
        <a:buClr>
          <a:schemeClr val="accent1"/>
        </a:buClr>
        <a:buSzPct val="75000"/>
        <a:buFont typeface="Wingdings" pitchFamily="2" charset="2"/>
        <a:buChar char="n"/>
        <a:defRPr sz="2000" kern="1200">
          <a:solidFill>
            <a:srgbClr val="595959"/>
          </a:solidFill>
          <a:latin typeface="+mn-lt"/>
          <a:ea typeface="+mn-ea"/>
          <a:cs typeface="+mn-cs"/>
        </a:defRPr>
      </a:lvl1pPr>
      <a:lvl2pPr marL="4572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2pPr>
      <a:lvl3pPr marL="6858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3pPr>
      <a:lvl4pPr marL="914400" indent="-228600" algn="l" rtl="0" eaLnBrk="0" fontAlgn="base" hangingPunct="0">
        <a:spcBef>
          <a:spcPts val="600"/>
        </a:spcBef>
        <a:spcAft>
          <a:spcPct val="0"/>
        </a:spcAft>
        <a:buClr>
          <a:srgbClr val="B870B8"/>
        </a:buClr>
        <a:buSzPct val="75000"/>
        <a:buFont typeface="Wingdings" pitchFamily="2" charset="2"/>
        <a:buChar char="n"/>
        <a:defRPr kern="1200">
          <a:solidFill>
            <a:srgbClr val="595959"/>
          </a:solidFill>
          <a:latin typeface="+mn-lt"/>
          <a:ea typeface="+mn-ea"/>
          <a:cs typeface="+mn-cs"/>
        </a:defRPr>
      </a:lvl4pPr>
      <a:lvl5pPr marL="1143000" indent="-228600" algn="l" rtl="0" eaLnBrk="0" fontAlgn="base" hangingPunct="0">
        <a:spcBef>
          <a:spcPts val="600"/>
        </a:spcBef>
        <a:spcAft>
          <a:spcPct val="0"/>
        </a:spcAft>
        <a:buClr>
          <a:schemeClr val="accent1"/>
        </a:buClr>
        <a:buSzPct val="75000"/>
        <a:buFont typeface="Wingdings" pitchFamily="2" charset="2"/>
        <a:buChar char="n"/>
        <a:defRPr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4831"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b-NO" smtClean="0"/>
              <a:t>Click to edit Master title style</a:t>
            </a:r>
            <a:endParaRPr lang="en-US" smtClean="0"/>
          </a:p>
        </p:txBody>
      </p:sp>
      <p:sp>
        <p:nvSpPr>
          <p:cNvPr id="34832"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smtClean="0"/>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cs typeface="+mn-cs"/>
              </a:defRPr>
            </a:lvl1pPr>
          </a:lstStyle>
          <a:p>
            <a:pPr>
              <a:defRPr/>
            </a:pPr>
            <a:endParaRPr lang="nb-NO"/>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a:defRPr/>
            </a:pPr>
            <a:endParaRPr lang="nb-NO"/>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fontAlgn="auto" latinLnBrk="0" hangingPunct="1">
              <a:spcBef>
                <a:spcPts val="0"/>
              </a:spcBef>
              <a:spcAft>
                <a:spcPts val="0"/>
              </a:spcAft>
              <a:defRPr kumimoji="0" sz="1800">
                <a:solidFill>
                  <a:srgbClr val="FFFFFF"/>
                </a:solidFill>
                <a:latin typeface="+mn-lt"/>
                <a:cs typeface="+mn-cs"/>
              </a:defRPr>
            </a:lvl1pPr>
          </a:lstStyle>
          <a:p>
            <a:pPr>
              <a:defRPr/>
            </a:pPr>
            <a:fld id="{EA77DBA9-D5AB-4CD9-BED4-80EE9394741D}" type="slidenum">
              <a:rPr/>
              <a:pPr>
                <a:defRPr/>
              </a:pPr>
              <a:t>‹#›</a:t>
            </a:fld>
            <a:endParaRPr lang="nb-NO"/>
          </a:p>
        </p:txBody>
      </p:sp>
    </p:spTree>
  </p:cSld>
  <p:clrMap bg1="lt1" tx1="dk1" bg2="lt2" tx2="dk2" accent1="accent1" accent2="accent2" accent3="accent3" accent4="accent4" accent5="accent5" accent6="accent6" hlink="hlink" folHlink="folHlink"/>
  <p:sldLayoutIdLst>
    <p:sldLayoutId id="2147483755" r:id="rId1"/>
    <p:sldLayoutId id="2147483723" r:id="rId2"/>
    <p:sldLayoutId id="2147483756" r:id="rId3"/>
    <p:sldLayoutId id="2147483722" r:id="rId4"/>
    <p:sldLayoutId id="2147483757" r:id="rId5"/>
    <p:sldLayoutId id="2147483758" r:id="rId6"/>
    <p:sldLayoutId id="2147483721" r:id="rId7"/>
    <p:sldLayoutId id="2147483720" r:id="rId8"/>
    <p:sldLayoutId id="2147483719" r:id="rId9"/>
    <p:sldLayoutId id="2147483718" r:id="rId10"/>
    <p:sldLayoutId id="2147483717"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A04DA3"/>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itchFamily="18" charset="0"/>
        <a:buChar char="▫"/>
        <a:defRPr sz="2000" kern="1200">
          <a:solidFill>
            <a:srgbClr val="A04DA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3.png"/><Relationship Id="rId3" Type="http://schemas.openxmlformats.org/officeDocument/2006/relationships/image" Target="../media/image2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8129" name="Picture 2" descr="skatte_blue"/>
          <p:cNvPicPr>
            <a:picLocks noChangeAspect="1" noChangeArrowheads="1"/>
          </p:cNvPicPr>
          <p:nvPr/>
        </p:nvPicPr>
        <p:blipFill>
          <a:blip r:embed="rId3"/>
          <a:srcRect/>
          <a:stretch>
            <a:fillRect/>
          </a:stretch>
        </p:blipFill>
        <p:spPr bwMode="auto">
          <a:xfrm>
            <a:off x="107950" y="115888"/>
            <a:ext cx="8928100" cy="6626225"/>
          </a:xfrm>
          <a:prstGeom prst="rect">
            <a:avLst/>
          </a:prstGeom>
          <a:noFill/>
          <a:ln w="9525">
            <a:noFill/>
            <a:miter lim="800000"/>
            <a:headEnd/>
            <a:tailEnd/>
          </a:ln>
        </p:spPr>
      </p:pic>
      <p:sp>
        <p:nvSpPr>
          <p:cNvPr id="48130" name="Freeform 6"/>
          <p:cNvSpPr>
            <a:spLocks/>
          </p:cNvSpPr>
          <p:nvPr/>
        </p:nvSpPr>
        <p:spPr bwMode="auto">
          <a:xfrm>
            <a:off x="0" y="1438275"/>
            <a:ext cx="7058025" cy="2160588"/>
          </a:xfrm>
          <a:custGeom>
            <a:avLst/>
            <a:gdLst>
              <a:gd name="T0" fmla="*/ 0 w 4446"/>
              <a:gd name="T1" fmla="*/ 1588 h 1361"/>
              <a:gd name="T2" fmla="*/ 677862 w 4446"/>
              <a:gd name="T3" fmla="*/ 0 h 1361"/>
              <a:gd name="T4" fmla="*/ 684212 w 4446"/>
              <a:gd name="T5" fmla="*/ 230188 h 1361"/>
              <a:gd name="T6" fmla="*/ 896937 w 4446"/>
              <a:gd name="T7" fmla="*/ 0 h 1361"/>
              <a:gd name="T8" fmla="*/ 7058025 w 4446"/>
              <a:gd name="T9" fmla="*/ 3175 h 1361"/>
              <a:gd name="T10" fmla="*/ 7058025 w 4446"/>
              <a:gd name="T11" fmla="*/ 2159001 h 1361"/>
              <a:gd name="T12" fmla="*/ 0 w 4446"/>
              <a:gd name="T13" fmla="*/ 2160588 h 1361"/>
              <a:gd name="T14" fmla="*/ 0 w 4446"/>
              <a:gd name="T15" fmla="*/ 1588 h 1361"/>
              <a:gd name="T16" fmla="*/ 0 60000 65536"/>
              <a:gd name="T17" fmla="*/ 0 60000 65536"/>
              <a:gd name="T18" fmla="*/ 0 60000 65536"/>
              <a:gd name="T19" fmla="*/ 0 60000 65536"/>
              <a:gd name="T20" fmla="*/ 0 60000 65536"/>
              <a:gd name="T21" fmla="*/ 0 60000 65536"/>
              <a:gd name="T22" fmla="*/ 0 60000 65536"/>
              <a:gd name="T23" fmla="*/ 0 60000 65536"/>
              <a:gd name="T24" fmla="*/ 0 w 4446"/>
              <a:gd name="T25" fmla="*/ 0 h 1361"/>
              <a:gd name="T26" fmla="*/ 4446 w 4446"/>
              <a:gd name="T27" fmla="*/ 1361 h 1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46" h="1361">
                <a:moveTo>
                  <a:pt x="0" y="1"/>
                </a:moveTo>
                <a:lnTo>
                  <a:pt x="427" y="0"/>
                </a:lnTo>
                <a:lnTo>
                  <a:pt x="431" y="145"/>
                </a:lnTo>
                <a:lnTo>
                  <a:pt x="565" y="0"/>
                </a:lnTo>
                <a:lnTo>
                  <a:pt x="4446" y="2"/>
                </a:lnTo>
                <a:lnTo>
                  <a:pt x="4446" y="1360"/>
                </a:lnTo>
                <a:lnTo>
                  <a:pt x="0" y="1361"/>
                </a:lnTo>
                <a:lnTo>
                  <a:pt x="0" y="1"/>
                </a:lnTo>
                <a:close/>
              </a:path>
            </a:pathLst>
          </a:custGeom>
          <a:solidFill>
            <a:schemeClr val="bg1"/>
          </a:solidFill>
          <a:ln w="9525" cap="flat" cmpd="sng">
            <a:noFill/>
            <a:prstDash val="solid"/>
            <a:round/>
            <a:headEnd/>
            <a:tailEnd/>
          </a:ln>
        </p:spPr>
        <p:txBody>
          <a:bodyPr wrap="none" anchor="ctr"/>
          <a:lstStyle/>
          <a:p>
            <a:endParaRPr lang="nb-NO"/>
          </a:p>
        </p:txBody>
      </p:sp>
      <p:pic>
        <p:nvPicPr>
          <p:cNvPr id="48131" name="Picture 9" descr="skatteetaten_logo_RGB"/>
          <p:cNvPicPr>
            <a:picLocks noChangeAspect="1" noChangeArrowheads="1"/>
          </p:cNvPicPr>
          <p:nvPr/>
        </p:nvPicPr>
        <p:blipFill>
          <a:blip r:embed="rId4"/>
          <a:srcRect/>
          <a:stretch>
            <a:fillRect/>
          </a:stretch>
        </p:blipFill>
        <p:spPr bwMode="auto">
          <a:xfrm>
            <a:off x="5773738" y="2868613"/>
            <a:ext cx="1150937" cy="557212"/>
          </a:xfrm>
          <a:prstGeom prst="rect">
            <a:avLst/>
          </a:prstGeom>
          <a:noFill/>
          <a:ln w="9525">
            <a:noFill/>
            <a:miter lim="800000"/>
            <a:headEnd/>
            <a:tailEnd/>
          </a:ln>
        </p:spPr>
      </p:pic>
      <p:sp>
        <p:nvSpPr>
          <p:cNvPr id="2" name="Title 1"/>
          <p:cNvSpPr>
            <a:spLocks noGrp="1"/>
          </p:cNvSpPr>
          <p:nvPr>
            <p:ph type="ctrTitle"/>
          </p:nvPr>
        </p:nvSpPr>
        <p:spPr>
          <a:xfrm>
            <a:off x="560388" y="1438275"/>
            <a:ext cx="5213350" cy="1517650"/>
          </a:xfrm>
        </p:spPr>
        <p:txBody>
          <a:bodyPr rtlCol="0">
            <a:normAutofit fontScale="90000"/>
          </a:bodyPr>
          <a:lstStyle/>
          <a:p>
            <a:pPr algn="l" eaLnBrk="1" fontAlgn="auto" hangingPunct="1">
              <a:spcAft>
                <a:spcPts val="0"/>
              </a:spcAft>
              <a:defRPr/>
            </a:pPr>
            <a:r>
              <a:rPr lang="en-US" sz="3600" dirty="0">
                <a:solidFill>
                  <a:schemeClr val="tx2">
                    <a:lumMod val="75000"/>
                  </a:schemeClr>
                </a:solidFill>
              </a:rPr>
              <a:t>Led din egen</a:t>
            </a:r>
            <a:r>
              <a:rPr lang="en-US" dirty="0">
                <a:solidFill>
                  <a:schemeClr val="tx2">
                    <a:lumMod val="75000"/>
                  </a:schemeClr>
                </a:solidFill>
              </a:rPr>
              <a:t/>
            </a:r>
            <a:br>
              <a:rPr lang="en-US" dirty="0">
                <a:solidFill>
                  <a:schemeClr val="tx2">
                    <a:lumMod val="75000"/>
                  </a:schemeClr>
                </a:solidFill>
              </a:rPr>
            </a:br>
            <a:r>
              <a:rPr lang="en-US" b="1" dirty="0">
                <a:solidFill>
                  <a:schemeClr val="tx2">
                    <a:lumMod val="75000"/>
                  </a:schemeClr>
                </a:solidFill>
              </a:rPr>
              <a:t>brukervennlighetstest</a:t>
            </a:r>
          </a:p>
        </p:txBody>
      </p:sp>
      <p:sp>
        <p:nvSpPr>
          <p:cNvPr id="48133" name="TextBox 7"/>
          <p:cNvSpPr txBox="1">
            <a:spLocks noChangeArrowheads="1"/>
          </p:cNvSpPr>
          <p:nvPr/>
        </p:nvSpPr>
        <p:spPr bwMode="auto">
          <a:xfrm>
            <a:off x="560388" y="2868613"/>
            <a:ext cx="3819525" cy="641350"/>
          </a:xfrm>
          <a:prstGeom prst="rect">
            <a:avLst/>
          </a:prstGeom>
          <a:noFill/>
          <a:ln w="9525">
            <a:noFill/>
            <a:miter lim="800000"/>
            <a:headEnd/>
            <a:tailEnd/>
          </a:ln>
        </p:spPr>
        <p:txBody>
          <a:bodyPr wrap="none">
            <a:spAutoFit/>
          </a:bodyPr>
          <a:lstStyle/>
          <a:p>
            <a:r>
              <a:rPr lang="nb-NO">
                <a:solidFill>
                  <a:srgbClr val="17375E"/>
                </a:solidFill>
                <a:latin typeface="Calibri" pitchFamily="34" charset="0"/>
              </a:rPr>
              <a:t>L</a:t>
            </a:r>
            <a:r>
              <a:rPr lang="en-US">
                <a:solidFill>
                  <a:srgbClr val="17375E"/>
                </a:solidFill>
                <a:latin typeface="Calibri" pitchFamily="34" charset="0"/>
              </a:rPr>
              <a:t>a</a:t>
            </a:r>
            <a:r>
              <a:rPr lang="nb-NO">
                <a:solidFill>
                  <a:srgbClr val="17375E"/>
                </a:solidFill>
                <a:latin typeface="Calibri" pitchFamily="34" charset="0"/>
              </a:rPr>
              <a:t>ura Arlov og Eivind Løland-Andersen </a:t>
            </a:r>
          </a:p>
          <a:p>
            <a:r>
              <a:rPr lang="nb-NO">
                <a:solidFill>
                  <a:srgbClr val="17375E"/>
                </a:solidFill>
                <a:latin typeface="Calibri" pitchFamily="34" charset="0"/>
              </a:rPr>
              <a:t>Brukskvalitet, Skatteetaten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5" name="Title 3"/>
          <p:cNvSpPr>
            <a:spLocks noGrp="1"/>
          </p:cNvSpPr>
          <p:nvPr>
            <p:ph type="title"/>
          </p:nvPr>
        </p:nvSpPr>
        <p:spPr/>
        <p:txBody>
          <a:bodyPr/>
          <a:lstStyle/>
          <a:p>
            <a:pPr eaLnBrk="1" hangingPunct="1"/>
            <a:r>
              <a:rPr lang="nb-NO" smtClean="0"/>
              <a:t>Hva lurer vi på?</a:t>
            </a:r>
          </a:p>
        </p:txBody>
      </p:sp>
      <p:sp>
        <p:nvSpPr>
          <p:cNvPr id="5" name="Content Placeholder 4"/>
          <p:cNvSpPr>
            <a:spLocks noGrp="1"/>
          </p:cNvSpPr>
          <p:nvPr>
            <p:ph idx="1"/>
          </p:nvPr>
        </p:nvSpPr>
        <p:spPr/>
        <p:txBody>
          <a:bodyPr rtlCol="0">
            <a:normAutofit/>
          </a:bodyPr>
          <a:lstStyle/>
          <a:p>
            <a:pPr eaLnBrk="1" fontAlgn="auto" hangingPunct="1">
              <a:spcAft>
                <a:spcPts val="0"/>
              </a:spcAft>
              <a:buFont typeface="Wingdings" pitchFamily="2" charset="2"/>
              <a:buNone/>
              <a:defRPr/>
            </a:pPr>
            <a:r>
              <a:rPr lang="nb-NO">
                <a:solidFill>
                  <a:schemeClr val="tx1">
                    <a:lumMod val="65000"/>
                    <a:lumOff val="35000"/>
                  </a:schemeClr>
                </a:solidFill>
              </a:rPr>
              <a:t>Kan  </a:t>
            </a:r>
            <a:r>
              <a:rPr lang="nb-NO" b="1">
                <a:solidFill>
                  <a:schemeClr val="accent6">
                    <a:lumMod val="75000"/>
                  </a:schemeClr>
                </a:solidFill>
              </a:rPr>
              <a:t>vanlig folk som flytter</a:t>
            </a:r>
          </a:p>
          <a:p>
            <a:pPr eaLnBrk="1" fontAlgn="auto" hangingPunct="1">
              <a:spcAft>
                <a:spcPts val="0"/>
              </a:spcAft>
              <a:buFont typeface="Wingdings" pitchFamily="2" charset="2"/>
              <a:buNone/>
              <a:defRPr/>
            </a:pPr>
            <a:endParaRPr lang="nb-NO">
              <a:solidFill>
                <a:schemeClr val="tx1">
                  <a:lumMod val="65000"/>
                  <a:lumOff val="35000"/>
                </a:schemeClr>
              </a:solidFill>
            </a:endParaRPr>
          </a:p>
          <a:p>
            <a:pPr eaLnBrk="1" fontAlgn="auto" hangingPunct="1">
              <a:spcAft>
                <a:spcPts val="0"/>
              </a:spcAft>
              <a:buFont typeface="Wingdings" pitchFamily="2" charset="2"/>
              <a:buNone/>
              <a:defRPr/>
            </a:pPr>
            <a:r>
              <a:rPr lang="nb-NO">
                <a:solidFill>
                  <a:schemeClr val="tx1">
                    <a:lumMod val="65000"/>
                    <a:lumOff val="35000"/>
                  </a:schemeClr>
                </a:solidFill>
              </a:rPr>
              <a:t>utføre dette:  </a:t>
            </a:r>
            <a:r>
              <a:rPr lang="nb-NO" b="1">
                <a:solidFill>
                  <a:srgbClr val="1F4A2D"/>
                </a:solidFill>
              </a:rPr>
              <a:t>levere korrekt flyttemelding på nett</a:t>
            </a:r>
          </a:p>
          <a:p>
            <a:pPr eaLnBrk="1" fontAlgn="auto" hangingPunct="1">
              <a:spcAft>
                <a:spcPts val="0"/>
              </a:spcAft>
              <a:buFont typeface="Wingdings" pitchFamily="2" charset="2"/>
              <a:buNone/>
              <a:defRPr/>
            </a:pPr>
            <a:endParaRPr lang="nb-NO">
              <a:solidFill>
                <a:schemeClr val="tx1">
                  <a:lumMod val="65000"/>
                  <a:lumOff val="35000"/>
                </a:schemeClr>
              </a:solidFill>
            </a:endParaRPr>
          </a:p>
          <a:p>
            <a:pPr eaLnBrk="1" fontAlgn="auto" hangingPunct="1">
              <a:spcAft>
                <a:spcPts val="0"/>
              </a:spcAft>
              <a:buFont typeface="Wingdings" pitchFamily="2" charset="2"/>
              <a:buNone/>
              <a:defRPr/>
            </a:pPr>
            <a:r>
              <a:rPr lang="nb-NO">
                <a:solidFill>
                  <a:schemeClr val="tx1">
                    <a:lumMod val="65000"/>
                    <a:lumOff val="35000"/>
                  </a:schemeClr>
                </a:solidFill>
              </a:rPr>
              <a:t>med vårt design, uten hjelp?   </a:t>
            </a:r>
          </a:p>
        </p:txBody>
      </p:sp>
      <p:sp>
        <p:nvSpPr>
          <p:cNvPr id="62467" name="TextBox 5"/>
          <p:cNvSpPr txBox="1">
            <a:spLocks noChangeArrowheads="1"/>
          </p:cNvSpPr>
          <p:nvPr/>
        </p:nvSpPr>
        <p:spPr bwMode="auto">
          <a:xfrm>
            <a:off x="1066800" y="2362200"/>
            <a:ext cx="1925638" cy="276225"/>
          </a:xfrm>
          <a:prstGeom prst="rect">
            <a:avLst/>
          </a:prstGeom>
          <a:noFill/>
          <a:ln w="9525">
            <a:noFill/>
            <a:miter lim="800000"/>
            <a:headEnd/>
            <a:tailEnd/>
          </a:ln>
        </p:spPr>
        <p:txBody>
          <a:bodyPr wrap="none">
            <a:spAutoFit/>
          </a:bodyPr>
          <a:lstStyle/>
          <a:p>
            <a:r>
              <a:rPr lang="nb-NO" sz="1200" i="1">
                <a:latin typeface="Calibri" pitchFamily="34" charset="0"/>
              </a:rPr>
              <a:t>(fyll inn hvilke type brukere)</a:t>
            </a:r>
          </a:p>
        </p:txBody>
      </p:sp>
      <p:sp>
        <p:nvSpPr>
          <p:cNvPr id="62468" name="TextBox 6"/>
          <p:cNvSpPr txBox="1">
            <a:spLocks noChangeArrowheads="1"/>
          </p:cNvSpPr>
          <p:nvPr/>
        </p:nvSpPr>
        <p:spPr bwMode="auto">
          <a:xfrm>
            <a:off x="1752600" y="3505200"/>
            <a:ext cx="2628900" cy="276225"/>
          </a:xfrm>
          <a:prstGeom prst="rect">
            <a:avLst/>
          </a:prstGeom>
          <a:noFill/>
          <a:ln w="9525">
            <a:noFill/>
            <a:miter lim="800000"/>
            <a:headEnd/>
            <a:tailEnd/>
          </a:ln>
        </p:spPr>
        <p:txBody>
          <a:bodyPr wrap="none">
            <a:spAutoFit/>
          </a:bodyPr>
          <a:lstStyle/>
          <a:p>
            <a:r>
              <a:rPr lang="nb-NO" sz="1200" i="1">
                <a:latin typeface="Calibri" pitchFamily="34" charset="0"/>
              </a:rPr>
              <a:t>(fyll inn ett eller flere mål for brukerne)</a:t>
            </a:r>
          </a:p>
        </p:txBody>
      </p:sp>
      <p:sp>
        <p:nvSpPr>
          <p:cNvPr id="8" name="Rectangle 7"/>
          <p:cNvSpPr/>
          <p:nvPr/>
        </p:nvSpPr>
        <p:spPr>
          <a:xfrm rot="20097371">
            <a:off x="4826015" y="4961235"/>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pPr eaLnBrk="1" hangingPunct="1"/>
            <a:r>
              <a:rPr lang="nb-NO" smtClean="0"/>
              <a:t>Hva skal vi teste på (løsningen)?</a:t>
            </a:r>
          </a:p>
        </p:txBody>
      </p:sp>
      <p:sp>
        <p:nvSpPr>
          <p:cNvPr id="3" name="Content Placeholder 2"/>
          <p:cNvSpPr>
            <a:spLocks noGrp="1"/>
          </p:cNvSpPr>
          <p:nvPr>
            <p:ph idx="1"/>
          </p:nvPr>
        </p:nvSpPr>
        <p:spPr>
          <a:xfrm>
            <a:off x="498474" y="1981200"/>
            <a:ext cx="7556313" cy="3289299"/>
          </a:xfrm>
        </p:spPr>
        <p:txBody>
          <a:bodyPr rtlCol="0">
            <a:normAutofit/>
          </a:bodyPr>
          <a:lstStyle/>
          <a:p>
            <a:pPr eaLnBrk="1" fontAlgn="auto" hangingPunct="1">
              <a:spcAft>
                <a:spcPts val="0"/>
              </a:spcAft>
              <a:defRPr/>
            </a:pPr>
            <a:r>
              <a:rPr lang="nb-NO">
                <a:solidFill>
                  <a:schemeClr val="tx1">
                    <a:lumMod val="65000"/>
                    <a:lumOff val="35000"/>
                  </a:schemeClr>
                </a:solidFill>
              </a:rPr>
              <a:t>Skisser, wireframes, dokumenter, live system, konkurrentene?</a:t>
            </a:r>
          </a:p>
          <a:p>
            <a:pPr lvl="1" eaLnBrk="1" fontAlgn="auto" hangingPunct="1">
              <a:spcAft>
                <a:spcPts val="0"/>
              </a:spcAft>
              <a:buClr>
                <a:schemeClr val="accent1">
                  <a:lumMod val="60000"/>
                  <a:lumOff val="40000"/>
                </a:schemeClr>
              </a:buClr>
              <a:defRPr/>
            </a:pPr>
            <a:r>
              <a:rPr lang="nb-NO" sz="2400" b="1">
                <a:solidFill>
                  <a:srgbClr val="1F4A2D"/>
                </a:solidFill>
              </a:rPr>
              <a:t>vi skal teste på testbasen tt02.altinn</a:t>
            </a:r>
          </a:p>
          <a:p>
            <a:pPr eaLnBrk="1" fontAlgn="auto" hangingPunct="1">
              <a:spcAft>
                <a:spcPts val="0"/>
              </a:spcAft>
              <a:defRPr/>
            </a:pPr>
            <a:r>
              <a:rPr lang="nb-NO">
                <a:solidFill>
                  <a:schemeClr val="tx1">
                    <a:lumMod val="65000"/>
                    <a:lumOff val="35000"/>
                  </a:schemeClr>
                </a:solidFill>
              </a:rPr>
              <a:t>Behøver vi legge inn testdata eller testbrukere?</a:t>
            </a:r>
          </a:p>
          <a:p>
            <a:pPr lvl="1" eaLnBrk="1" fontAlgn="auto" hangingPunct="1">
              <a:spcAft>
                <a:spcPts val="0"/>
              </a:spcAft>
              <a:buClr>
                <a:schemeClr val="accent1">
                  <a:lumMod val="60000"/>
                  <a:lumOff val="40000"/>
                </a:schemeClr>
              </a:buClr>
              <a:defRPr/>
            </a:pPr>
            <a:r>
              <a:rPr lang="nb-NO" sz="2400" b="1">
                <a:solidFill>
                  <a:srgbClr val="1F4A2D"/>
                </a:solidFill>
              </a:rPr>
              <a:t>vi har allerede testbrukere</a:t>
            </a:r>
            <a:endParaRPr lang="nb-NO" sz="2400">
              <a:solidFill>
                <a:schemeClr val="tx1">
                  <a:lumMod val="65000"/>
                  <a:lumOff val="35000"/>
                </a:schemeClr>
              </a:solidFill>
            </a:endParaRPr>
          </a:p>
          <a:p>
            <a:pPr eaLnBrk="1" fontAlgn="auto" hangingPunct="1">
              <a:spcAft>
                <a:spcPts val="0"/>
              </a:spcAft>
              <a:defRPr/>
            </a:pPr>
            <a:r>
              <a:rPr lang="nb-NO">
                <a:solidFill>
                  <a:schemeClr val="tx1">
                    <a:lumMod val="65000"/>
                    <a:lumOff val="35000"/>
                  </a:schemeClr>
                </a:solidFill>
              </a:rPr>
              <a:t>Produsere dokumenter eller skisser?</a:t>
            </a:r>
            <a:endParaRPr lang="nb-NO"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eaLnBrk="1" fontAlgn="auto" hangingPunct="1">
              <a:spcAft>
                <a:spcPts val="0"/>
              </a:spcAft>
              <a:defRPr/>
            </a:pPr>
            <a:r>
              <a:rPr lang="nb-NO">
                <a:solidFill>
                  <a:schemeClr val="tx1">
                    <a:lumMod val="65000"/>
                    <a:lumOff val="35000"/>
                  </a:schemeClr>
                </a:solidFill>
              </a:rPr>
              <a:t>Hvem skal gjøre dette?</a:t>
            </a:r>
          </a:p>
        </p:txBody>
      </p:sp>
      <p:sp>
        <p:nvSpPr>
          <p:cNvPr id="4" name="Rectangle 3"/>
          <p:cNvSpPr/>
          <p:nvPr/>
        </p:nvSpPr>
        <p:spPr>
          <a:xfrm rot="20097371">
            <a:off x="4826015" y="4961235"/>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lstStyle/>
          <a:p>
            <a:pPr eaLnBrk="1" hangingPunct="1"/>
            <a:r>
              <a:rPr lang="nb-NO" smtClean="0"/>
              <a:t>Hvem skal vi teste med?</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defRPr/>
            </a:pPr>
            <a:r>
              <a:rPr lang="nb-NO">
                <a:solidFill>
                  <a:schemeClr val="tx1">
                    <a:lumMod val="65000"/>
                    <a:lumOff val="35000"/>
                  </a:schemeClr>
                </a:solidFill>
              </a:rPr>
              <a:t>Antall testbrukere?         i dag: pilot + 4</a:t>
            </a:r>
          </a:p>
          <a:p>
            <a:pPr eaLnBrk="1" fontAlgn="auto" hangingPunct="1">
              <a:spcAft>
                <a:spcPts val="0"/>
              </a:spcAft>
              <a:defRPr/>
            </a:pPr>
            <a:r>
              <a:rPr lang="nb-NO">
                <a:solidFill>
                  <a:schemeClr val="tx1">
                    <a:lumMod val="65000"/>
                    <a:lumOff val="35000"/>
                  </a:schemeClr>
                </a:solidFill>
              </a:rPr>
              <a:t>Hvordan skal de være </a:t>
            </a:r>
            <a:r>
              <a:rPr lang="nb-NO" b="1" i="1">
                <a:solidFill>
                  <a:schemeClr val="tx1">
                    <a:lumMod val="65000"/>
                    <a:lumOff val="35000"/>
                  </a:schemeClr>
                </a:solidFill>
              </a:rPr>
              <a:t>ulike</a:t>
            </a:r>
            <a:r>
              <a:rPr lang="nb-NO">
                <a:solidFill>
                  <a:schemeClr val="tx1">
                    <a:lumMod val="65000"/>
                    <a:lumOff val="35000"/>
                  </a:schemeClr>
                </a:solidFill>
              </a:rPr>
              <a:t>?</a:t>
            </a:r>
          </a:p>
          <a:p>
            <a:pPr lvl="1" eaLnBrk="1" fontAlgn="auto" hangingPunct="1">
              <a:spcAft>
                <a:spcPts val="0"/>
              </a:spcAft>
              <a:buClr>
                <a:schemeClr val="accent1">
                  <a:lumMod val="60000"/>
                  <a:lumOff val="40000"/>
                </a:schemeClr>
              </a:buClr>
              <a:defRPr/>
            </a:pPr>
            <a:r>
              <a:rPr lang="nb-NO" b="1">
                <a:solidFill>
                  <a:srgbClr val="1F4A2D"/>
                </a:solidFill>
              </a:rPr>
              <a:t>datakunnskap eller X akse</a:t>
            </a:r>
          </a:p>
          <a:p>
            <a:pPr lvl="1" eaLnBrk="1" fontAlgn="auto" hangingPunct="1">
              <a:spcAft>
                <a:spcPts val="0"/>
              </a:spcAft>
              <a:buClr>
                <a:schemeClr val="accent1">
                  <a:lumMod val="60000"/>
                  <a:lumOff val="40000"/>
                </a:schemeClr>
              </a:buClr>
              <a:defRPr/>
            </a:pPr>
            <a:r>
              <a:rPr lang="nb-NO" b="1">
                <a:solidFill>
                  <a:srgbClr val="1F4A2D"/>
                </a:solidFill>
              </a:rPr>
              <a:t>domenekunnskap eller Y akse</a:t>
            </a:r>
          </a:p>
          <a:p>
            <a:pPr eaLnBrk="1" fontAlgn="auto" hangingPunct="1">
              <a:spcAft>
                <a:spcPts val="0"/>
              </a:spcAft>
              <a:defRPr/>
            </a:pPr>
            <a:r>
              <a:rPr lang="nb-NO">
                <a:solidFill>
                  <a:schemeClr val="tx1">
                    <a:lumMod val="65000"/>
                    <a:lumOff val="35000"/>
                  </a:schemeClr>
                </a:solidFill>
              </a:rPr>
              <a:t>Hvilke gruppe</a:t>
            </a:r>
            <a:r>
              <a:rPr lang="en-US">
                <a:solidFill>
                  <a:schemeClr val="tx1">
                    <a:lumMod val="65000"/>
                    <a:lumOff val="35000"/>
                  </a:schemeClr>
                </a:solidFill>
              </a:rPr>
              <a:t>(r) skal vi sørge for å ha med?</a:t>
            </a:r>
          </a:p>
          <a:p>
            <a:pPr lvl="1" eaLnBrk="1" fontAlgn="auto" hangingPunct="1">
              <a:spcAft>
                <a:spcPts val="0"/>
              </a:spcAft>
              <a:buClr>
                <a:schemeClr val="accent1">
                  <a:lumMod val="60000"/>
                  <a:lumOff val="40000"/>
                </a:schemeClr>
              </a:buClr>
              <a:defRPr/>
            </a:pPr>
            <a:r>
              <a:rPr lang="en-US" sz="2400">
                <a:solidFill>
                  <a:srgbClr val="1F4A2D"/>
                </a:solidFill>
              </a:rPr>
              <a:t>folk som ikke bruker data på jobb; ikke-norsk morsmål</a:t>
            </a:r>
          </a:p>
          <a:p>
            <a:pPr eaLnBrk="1" fontAlgn="auto" hangingPunct="1">
              <a:spcAft>
                <a:spcPts val="0"/>
              </a:spcAft>
              <a:defRPr/>
            </a:pPr>
            <a:r>
              <a:rPr lang="nb-NO">
                <a:solidFill>
                  <a:schemeClr val="tx1">
                    <a:lumMod val="65000"/>
                    <a:lumOff val="35000"/>
                  </a:schemeClr>
                </a:solidFill>
              </a:rPr>
              <a:t>Hvordan skal vi få tak i dem?</a:t>
            </a:r>
          </a:p>
          <a:p>
            <a:pPr lvl="1" eaLnBrk="1" fontAlgn="auto" hangingPunct="1">
              <a:spcAft>
                <a:spcPts val="0"/>
              </a:spcAft>
              <a:buClr>
                <a:schemeClr val="accent1">
                  <a:lumMod val="60000"/>
                  <a:lumOff val="40000"/>
                </a:schemeClr>
              </a:buClr>
              <a:defRPr/>
            </a:pPr>
            <a:r>
              <a:rPr lang="nb-NO" sz="2400">
                <a:solidFill>
                  <a:srgbClr val="1F4A2D"/>
                </a:solidFill>
              </a:rPr>
              <a:t>rekrutteringsselskap</a:t>
            </a:r>
          </a:p>
          <a:p>
            <a:pPr eaLnBrk="1" fontAlgn="auto" hangingPunct="1">
              <a:spcAft>
                <a:spcPts val="0"/>
              </a:spcAft>
              <a:defRPr/>
            </a:pPr>
            <a:r>
              <a:rPr lang="nb-NO">
                <a:solidFill>
                  <a:schemeClr val="tx1">
                    <a:lumMod val="65000"/>
                    <a:lumOff val="35000"/>
                  </a:schemeClr>
                </a:solidFill>
              </a:rPr>
              <a:t>Skal de få Twist, </a:t>
            </a:r>
            <a:r>
              <a:rPr lang="nb-NO" b="1">
                <a:solidFill>
                  <a:srgbClr val="1F4A2D"/>
                </a:solidFill>
              </a:rPr>
              <a:t>gavekort</a:t>
            </a:r>
            <a:r>
              <a:rPr lang="nb-NO">
                <a:solidFill>
                  <a:schemeClr val="tx1">
                    <a:lumMod val="65000"/>
                    <a:lumOff val="35000"/>
                  </a:schemeClr>
                </a:solidFill>
              </a:rPr>
              <a:t> eller noe annet?  </a:t>
            </a:r>
          </a:p>
        </p:txBody>
      </p:sp>
      <p:sp>
        <p:nvSpPr>
          <p:cNvPr id="4" name="Rectangle 3"/>
          <p:cNvSpPr/>
          <p:nvPr/>
        </p:nvSpPr>
        <p:spPr>
          <a:xfrm rot="20097371">
            <a:off x="4826015" y="4961235"/>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pPr eaLnBrk="1" hangingPunct="1"/>
            <a:r>
              <a:rPr lang="nb-NO" smtClean="0"/>
              <a:t>Andre deltagere</a:t>
            </a:r>
          </a:p>
        </p:txBody>
      </p:sp>
      <p:sp>
        <p:nvSpPr>
          <p:cNvPr id="68610" name="Content Placeholder 2"/>
          <p:cNvSpPr>
            <a:spLocks noGrp="1"/>
          </p:cNvSpPr>
          <p:nvPr>
            <p:ph idx="1"/>
          </p:nvPr>
        </p:nvSpPr>
        <p:spPr/>
        <p:txBody>
          <a:bodyPr/>
          <a:lstStyle/>
          <a:p>
            <a:pPr eaLnBrk="1" hangingPunct="1"/>
            <a:r>
              <a:rPr lang="nb-NO" smtClean="0"/>
              <a:t>Hvem kan vi bruke som pilottester?</a:t>
            </a:r>
          </a:p>
          <a:p>
            <a:pPr lvl="1" eaLnBrk="1" hangingPunct="1"/>
            <a:r>
              <a:rPr lang="nb-NO" b="1" smtClean="0">
                <a:solidFill>
                  <a:srgbClr val="1F4A2D"/>
                </a:solidFill>
              </a:rPr>
              <a:t>Kollega</a:t>
            </a:r>
          </a:p>
          <a:p>
            <a:pPr eaLnBrk="1" hangingPunct="1"/>
            <a:r>
              <a:rPr lang="nb-NO" smtClean="0"/>
              <a:t>Hvem bør inviteres å observere, og foreslå og prioritere ”fixes”</a:t>
            </a:r>
          </a:p>
          <a:p>
            <a:pPr lvl="1" eaLnBrk="1" hangingPunct="1"/>
            <a:r>
              <a:rPr lang="nb-NO" b="1" smtClean="0">
                <a:solidFill>
                  <a:srgbClr val="1F4A2D"/>
                </a:solidFill>
              </a:rPr>
              <a:t>skjemautvikler</a:t>
            </a:r>
          </a:p>
          <a:p>
            <a:pPr lvl="1" eaLnBrk="1" hangingPunct="1"/>
            <a:r>
              <a:rPr lang="nb-NO" b="1" smtClean="0">
                <a:solidFill>
                  <a:srgbClr val="1F4A2D"/>
                </a:solidFill>
              </a:rPr>
              <a:t>skjemadesigner</a:t>
            </a:r>
          </a:p>
          <a:p>
            <a:pPr lvl="1" eaLnBrk="1" hangingPunct="1"/>
            <a:r>
              <a:rPr lang="nb-NO" b="1" smtClean="0">
                <a:solidFill>
                  <a:srgbClr val="1F4A2D"/>
                </a:solidFill>
              </a:rPr>
              <a:t>prosjektleder</a:t>
            </a:r>
          </a:p>
          <a:p>
            <a:pPr lvl="1" eaLnBrk="1" hangingPunct="1"/>
            <a:r>
              <a:rPr lang="nb-NO" b="1" smtClean="0">
                <a:solidFill>
                  <a:srgbClr val="1F4A2D"/>
                </a:solidFill>
              </a:rPr>
              <a:t>tjenesteeier</a:t>
            </a:r>
          </a:p>
        </p:txBody>
      </p:sp>
      <p:sp>
        <p:nvSpPr>
          <p:cNvPr id="4" name="Rectangle 3"/>
          <p:cNvSpPr/>
          <p:nvPr/>
        </p:nvSpPr>
        <p:spPr>
          <a:xfrm rot="20097371">
            <a:off x="4826015" y="4961235"/>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7" name="Title 1"/>
          <p:cNvSpPr>
            <a:spLocks noGrp="1"/>
          </p:cNvSpPr>
          <p:nvPr>
            <p:ph type="title"/>
          </p:nvPr>
        </p:nvSpPr>
        <p:spPr>
          <a:xfrm>
            <a:off x="498475" y="458788"/>
            <a:ext cx="7556500" cy="1116012"/>
          </a:xfrm>
        </p:spPr>
        <p:txBody>
          <a:bodyPr/>
          <a:lstStyle/>
          <a:p>
            <a:pPr eaLnBrk="1" hangingPunct="1"/>
            <a:r>
              <a:rPr lang="nb-NO" smtClean="0"/>
              <a:t>Hvilke oppgaver skal vi gi?</a:t>
            </a:r>
            <a:br>
              <a:rPr lang="nb-NO" smtClean="0"/>
            </a:br>
            <a:r>
              <a:rPr lang="nb-NO" sz="2000" smtClean="0"/>
              <a:t>(bryt ned målet fra side 2, eller prøve samme mål i</a:t>
            </a:r>
            <a:br>
              <a:rPr lang="nb-NO" sz="2000" smtClean="0"/>
            </a:br>
            <a:r>
              <a:rPr lang="nb-NO" sz="2000" smtClean="0"/>
              <a:t>ulike kontekster)</a:t>
            </a:r>
            <a:endParaRPr lang="nb-NO" smtClean="0"/>
          </a:p>
        </p:txBody>
      </p:sp>
      <p:sp>
        <p:nvSpPr>
          <p:cNvPr id="3" name="Content Placeholder 2"/>
          <p:cNvSpPr>
            <a:spLocks noGrp="1"/>
          </p:cNvSpPr>
          <p:nvPr>
            <p:ph sz="half" idx="1"/>
          </p:nvPr>
        </p:nvSpPr>
        <p:spPr>
          <a:xfrm>
            <a:off x="498475" y="1985963"/>
            <a:ext cx="3657600" cy="4140200"/>
          </a:xfrm>
        </p:spPr>
        <p:txBody>
          <a:bodyPr rtlCol="0">
            <a:normAutofit fontScale="92500"/>
          </a:bodyPr>
          <a:lstStyle/>
          <a:p>
            <a:pPr eaLnBrk="1" fontAlgn="auto" hangingPunct="1">
              <a:spcAft>
                <a:spcPts val="0"/>
              </a:spcAft>
              <a:defRPr/>
            </a:pPr>
            <a:r>
              <a:rPr lang="nb-NO">
                <a:solidFill>
                  <a:schemeClr val="tx1">
                    <a:lumMod val="65000"/>
                    <a:lumOff val="35000"/>
                  </a:schemeClr>
                </a:solidFill>
              </a:rPr>
              <a:t>Er det mulig å la brukere lage en egen oppgave først? </a:t>
            </a:r>
          </a:p>
          <a:p>
            <a:pPr lvl="1" eaLnBrk="1" fontAlgn="auto" hangingPunct="1">
              <a:spcAft>
                <a:spcPts val="0"/>
              </a:spcAft>
              <a:buClr>
                <a:schemeClr val="accent1">
                  <a:lumMod val="60000"/>
                  <a:lumOff val="40000"/>
                </a:schemeClr>
              </a:buClr>
              <a:defRPr/>
            </a:pPr>
            <a:r>
              <a:rPr lang="nb-NO" b="1" i="1">
                <a:solidFill>
                  <a:srgbClr val="1F4A2D"/>
                </a:solidFill>
              </a:rPr>
              <a:t>Vis hvor du meldte flytting sist</a:t>
            </a:r>
            <a:r>
              <a:rPr lang="en-US" b="1" i="1">
                <a:solidFill>
                  <a:srgbClr val="1F4A2D"/>
                </a:solidFill>
              </a:rPr>
              <a:t>…</a:t>
            </a:r>
            <a:endParaRPr lang="nb-NO" b="1" i="1">
              <a:solidFill>
                <a:srgbClr val="1F4A2D"/>
              </a:solidFill>
            </a:endParaRPr>
          </a:p>
          <a:p>
            <a:pPr lvl="1" eaLnBrk="1" fontAlgn="auto" hangingPunct="1">
              <a:spcAft>
                <a:spcPts val="0"/>
              </a:spcAft>
              <a:buClr>
                <a:schemeClr val="accent1">
                  <a:lumMod val="60000"/>
                  <a:lumOff val="40000"/>
                </a:schemeClr>
              </a:buClr>
              <a:buFont typeface="Wingdings" pitchFamily="2" charset="2"/>
              <a:buNone/>
              <a:defRPr/>
            </a:pPr>
            <a:endParaRPr lang="nb-NO">
              <a:solidFill>
                <a:schemeClr val="tx1">
                  <a:lumMod val="65000"/>
                  <a:lumOff val="35000"/>
                </a:schemeClr>
              </a:solidFill>
            </a:endParaRPr>
          </a:p>
          <a:p>
            <a:pPr eaLnBrk="1" fontAlgn="auto" hangingPunct="1">
              <a:spcAft>
                <a:spcPts val="0"/>
              </a:spcAft>
              <a:defRPr/>
            </a:pPr>
            <a:r>
              <a:rPr lang="nb-NO" sz="2118" b="1">
                <a:solidFill>
                  <a:srgbClr val="1F4A2D"/>
                </a:solidFill>
              </a:rPr>
              <a:t>Finne skjema for å melding flytting til Folkeregisteret på Internett</a:t>
            </a:r>
          </a:p>
          <a:p>
            <a:pPr lvl="1" eaLnBrk="1" fontAlgn="auto" hangingPunct="1">
              <a:spcAft>
                <a:spcPts val="0"/>
              </a:spcAft>
              <a:buClr>
                <a:schemeClr val="accent1">
                  <a:lumMod val="60000"/>
                  <a:lumOff val="40000"/>
                </a:schemeClr>
              </a:buClr>
              <a:defRPr/>
            </a:pPr>
            <a:r>
              <a:rPr lang="nb-NO" sz="2000">
                <a:solidFill>
                  <a:srgbClr val="1F4A2D"/>
                </a:solidFill>
              </a:rPr>
              <a:t>webskjema på skatteetaten.no</a:t>
            </a:r>
          </a:p>
          <a:p>
            <a:pPr lvl="1" eaLnBrk="1" fontAlgn="auto" hangingPunct="1">
              <a:spcAft>
                <a:spcPts val="0"/>
              </a:spcAft>
              <a:buClr>
                <a:schemeClr val="accent1">
                  <a:lumMod val="60000"/>
                  <a:lumOff val="40000"/>
                </a:schemeClr>
              </a:buClr>
              <a:defRPr/>
            </a:pPr>
            <a:r>
              <a:rPr lang="nb-NO" sz="2000">
                <a:solidFill>
                  <a:srgbClr val="1F4A2D"/>
                </a:solidFill>
              </a:rPr>
              <a:t>hvor går de hvis ikke til oss?</a:t>
            </a:r>
          </a:p>
          <a:p>
            <a:pPr lvl="1" eaLnBrk="1" fontAlgn="auto" hangingPunct="1">
              <a:spcAft>
                <a:spcPts val="0"/>
              </a:spcAft>
              <a:buClr>
                <a:schemeClr val="accent1">
                  <a:lumMod val="60000"/>
                  <a:lumOff val="40000"/>
                </a:schemeClr>
              </a:buClr>
              <a:defRPr/>
            </a:pPr>
            <a:r>
              <a:rPr lang="nb-NO" sz="2000">
                <a:solidFill>
                  <a:srgbClr val="1F4A2D"/>
                </a:solidFill>
              </a:rPr>
              <a:t>bruker de søk? hva søker de på?</a:t>
            </a:r>
          </a:p>
          <a:p>
            <a:pPr lvl="1" eaLnBrk="1" fontAlgn="auto" hangingPunct="1">
              <a:spcAft>
                <a:spcPts val="0"/>
              </a:spcAft>
              <a:buClr>
                <a:schemeClr val="accent1">
                  <a:lumMod val="60000"/>
                  <a:lumOff val="40000"/>
                </a:schemeClr>
              </a:buClr>
              <a:buFont typeface="Wingdings" pitchFamily="2" charset="2"/>
              <a:buNone/>
              <a:defRPr/>
            </a:pPr>
            <a:endParaRPr lang="nb-NO">
              <a:solidFill>
                <a:schemeClr val="tx1">
                  <a:lumMod val="65000"/>
                  <a:lumOff val="35000"/>
                </a:schemeClr>
              </a:solidFill>
            </a:endParaRPr>
          </a:p>
          <a:p>
            <a:pPr lvl="1" eaLnBrk="1" fontAlgn="auto" hangingPunct="1">
              <a:spcAft>
                <a:spcPts val="0"/>
              </a:spcAft>
              <a:buClr>
                <a:schemeClr val="accent1">
                  <a:lumMod val="60000"/>
                  <a:lumOff val="40000"/>
                </a:schemeClr>
              </a:buClr>
              <a:defRPr/>
            </a:pPr>
            <a:endParaRPr lang="nb-NO">
              <a:solidFill>
                <a:schemeClr val="tx1">
                  <a:lumMod val="65000"/>
                  <a:lumOff val="35000"/>
                </a:schemeClr>
              </a:solidFill>
            </a:endParaRPr>
          </a:p>
          <a:p>
            <a:pPr lvl="1" eaLnBrk="1" fontAlgn="auto" hangingPunct="1">
              <a:spcAft>
                <a:spcPts val="0"/>
              </a:spcAft>
              <a:buClr>
                <a:schemeClr val="accent1">
                  <a:lumMod val="60000"/>
                  <a:lumOff val="40000"/>
                </a:schemeClr>
              </a:buClr>
              <a:defRPr/>
            </a:pPr>
            <a:endParaRPr lang="nb-NO">
              <a:solidFill>
                <a:schemeClr val="tx1">
                  <a:lumMod val="65000"/>
                  <a:lumOff val="35000"/>
                </a:schemeClr>
              </a:solidFill>
            </a:endParaRPr>
          </a:p>
          <a:p>
            <a:pPr lvl="1" eaLnBrk="1" fontAlgn="auto" hangingPunct="1">
              <a:spcAft>
                <a:spcPts val="0"/>
              </a:spcAft>
              <a:buClr>
                <a:schemeClr val="accent1">
                  <a:lumMod val="60000"/>
                  <a:lumOff val="40000"/>
                </a:schemeClr>
              </a:buClr>
              <a:defRPr/>
            </a:pPr>
            <a:endParaRPr lang="nb-NO">
              <a:solidFill>
                <a:schemeClr val="tx1">
                  <a:lumMod val="65000"/>
                  <a:lumOff val="35000"/>
                </a:schemeClr>
              </a:solidFill>
            </a:endParaRPr>
          </a:p>
          <a:p>
            <a:pPr lvl="1" eaLnBrk="1" fontAlgn="auto" hangingPunct="1">
              <a:spcAft>
                <a:spcPts val="0"/>
              </a:spcAft>
              <a:buClr>
                <a:schemeClr val="accent1">
                  <a:lumMod val="60000"/>
                  <a:lumOff val="40000"/>
                </a:schemeClr>
              </a:buClr>
              <a:defRPr/>
            </a:pPr>
            <a:endParaRPr lang="nb-NO">
              <a:solidFill>
                <a:schemeClr val="tx1">
                  <a:lumMod val="65000"/>
                  <a:lumOff val="35000"/>
                </a:schemeClr>
              </a:solidFill>
            </a:endParaRPr>
          </a:p>
        </p:txBody>
      </p:sp>
      <p:sp>
        <p:nvSpPr>
          <p:cNvPr id="4" name="Content Placeholder 3"/>
          <p:cNvSpPr>
            <a:spLocks noGrp="1"/>
          </p:cNvSpPr>
          <p:nvPr>
            <p:ph sz="half" idx="2"/>
          </p:nvPr>
        </p:nvSpPr>
        <p:spPr>
          <a:xfrm>
            <a:off x="4400550" y="1985963"/>
            <a:ext cx="3657600" cy="4140200"/>
          </a:xfrm>
        </p:spPr>
        <p:txBody>
          <a:bodyPr rtlCol="0">
            <a:normAutofit fontScale="92500" lnSpcReduction="10000"/>
          </a:bodyPr>
          <a:lstStyle/>
          <a:p>
            <a:pPr eaLnBrk="1" fontAlgn="auto" hangingPunct="1">
              <a:spcAft>
                <a:spcPts val="0"/>
              </a:spcAft>
              <a:defRPr/>
            </a:pPr>
            <a:r>
              <a:rPr lang="nb-NO" sz="2400" b="1">
                <a:solidFill>
                  <a:srgbClr val="1F4A2D"/>
                </a:solidFill>
              </a:rPr>
              <a:t>Logge inn</a:t>
            </a:r>
          </a:p>
          <a:p>
            <a:pPr lvl="1" eaLnBrk="1" fontAlgn="auto" hangingPunct="1">
              <a:spcAft>
                <a:spcPts val="0"/>
              </a:spcAft>
              <a:buClr>
                <a:schemeClr val="accent1">
                  <a:lumMod val="60000"/>
                  <a:lumOff val="40000"/>
                </a:schemeClr>
              </a:buClr>
              <a:defRPr/>
            </a:pPr>
            <a:r>
              <a:rPr lang="nb-NO">
                <a:solidFill>
                  <a:srgbClr val="1F4A2D"/>
                </a:solidFill>
              </a:rPr>
              <a:t>har bruker og kjenner passord på MinID</a:t>
            </a:r>
          </a:p>
          <a:p>
            <a:pPr lvl="1" eaLnBrk="1" fontAlgn="auto" hangingPunct="1">
              <a:spcAft>
                <a:spcPts val="0"/>
              </a:spcAft>
              <a:buClr>
                <a:schemeClr val="accent1">
                  <a:lumMod val="60000"/>
                  <a:lumOff val="40000"/>
                </a:schemeClr>
              </a:buClr>
              <a:defRPr/>
            </a:pPr>
            <a:r>
              <a:rPr lang="nb-NO">
                <a:solidFill>
                  <a:srgbClr val="1F4A2D"/>
                </a:solidFill>
              </a:rPr>
              <a:t>velger de andre innloggingsmetode som vil virke?</a:t>
            </a:r>
          </a:p>
          <a:p>
            <a:pPr lvl="1" eaLnBrk="1" fontAlgn="auto" hangingPunct="1">
              <a:spcAft>
                <a:spcPts val="0"/>
              </a:spcAft>
              <a:buClr>
                <a:schemeClr val="accent1">
                  <a:lumMod val="60000"/>
                  <a:lumOff val="40000"/>
                </a:schemeClr>
              </a:buClr>
              <a:defRPr/>
            </a:pPr>
            <a:r>
              <a:rPr lang="nb-NO">
                <a:solidFill>
                  <a:srgbClr val="1F4A2D"/>
                </a:solidFill>
              </a:rPr>
              <a:t>Kjenner de til MinID?</a:t>
            </a:r>
          </a:p>
          <a:p>
            <a:pPr eaLnBrk="1" fontAlgn="auto" hangingPunct="1">
              <a:spcAft>
                <a:spcPts val="0"/>
              </a:spcAft>
              <a:defRPr/>
            </a:pPr>
            <a:r>
              <a:rPr lang="nb-NO" sz="2400" b="1">
                <a:solidFill>
                  <a:srgbClr val="1F4A2D"/>
                </a:solidFill>
              </a:rPr>
              <a:t>Fylle ut og levere?</a:t>
            </a:r>
          </a:p>
          <a:p>
            <a:pPr lvl="1" eaLnBrk="1" fontAlgn="auto" hangingPunct="1">
              <a:spcAft>
                <a:spcPts val="0"/>
              </a:spcAft>
              <a:buClr>
                <a:schemeClr val="accent1">
                  <a:lumMod val="60000"/>
                  <a:lumOff val="40000"/>
                </a:schemeClr>
              </a:buClr>
              <a:defRPr/>
            </a:pPr>
            <a:r>
              <a:rPr lang="nb-NO">
                <a:solidFill>
                  <a:srgbClr val="1F4A2D"/>
                </a:solidFill>
              </a:rPr>
              <a:t>riktig generelle?</a:t>
            </a:r>
          </a:p>
          <a:p>
            <a:pPr lvl="1" eaLnBrk="1" fontAlgn="auto" hangingPunct="1">
              <a:spcAft>
                <a:spcPts val="0"/>
              </a:spcAft>
              <a:buClr>
                <a:schemeClr val="accent1">
                  <a:lumMod val="60000"/>
                  <a:lumOff val="40000"/>
                </a:schemeClr>
              </a:buClr>
              <a:defRPr/>
            </a:pPr>
            <a:r>
              <a:rPr lang="nb-NO">
                <a:solidFill>
                  <a:srgbClr val="1F4A2D"/>
                </a:solidFill>
              </a:rPr>
              <a:t>riktig adresse? </a:t>
            </a:r>
          </a:p>
          <a:p>
            <a:pPr lvl="1" eaLnBrk="1" fontAlgn="auto" hangingPunct="1">
              <a:spcAft>
                <a:spcPts val="0"/>
              </a:spcAft>
              <a:buClr>
                <a:schemeClr val="accent1">
                  <a:lumMod val="60000"/>
                  <a:lumOff val="40000"/>
                </a:schemeClr>
              </a:buClr>
              <a:defRPr/>
            </a:pPr>
            <a:r>
              <a:rPr lang="nb-NO">
                <a:solidFill>
                  <a:srgbClr val="1F4A2D"/>
                </a:solidFill>
              </a:rPr>
              <a:t>riktig personner?</a:t>
            </a:r>
          </a:p>
          <a:p>
            <a:pPr lvl="1" eaLnBrk="1" fontAlgn="auto" hangingPunct="1">
              <a:spcAft>
                <a:spcPts val="0"/>
              </a:spcAft>
              <a:buClr>
                <a:schemeClr val="accent1">
                  <a:lumMod val="60000"/>
                  <a:lumOff val="40000"/>
                </a:schemeClr>
              </a:buClr>
              <a:defRPr/>
            </a:pPr>
            <a:r>
              <a:rPr lang="nb-NO">
                <a:solidFill>
                  <a:srgbClr val="1F4A2D"/>
                </a:solidFill>
              </a:rPr>
              <a:t>retter evt feil?</a:t>
            </a:r>
          </a:p>
          <a:p>
            <a:pPr lvl="1" eaLnBrk="1" fontAlgn="auto" hangingPunct="1">
              <a:spcAft>
                <a:spcPts val="0"/>
              </a:spcAft>
              <a:buClr>
                <a:schemeClr val="accent1">
                  <a:lumMod val="60000"/>
                  <a:lumOff val="40000"/>
                </a:schemeClr>
              </a:buClr>
              <a:defRPr/>
            </a:pPr>
            <a:r>
              <a:rPr lang="nb-NO">
                <a:solidFill>
                  <a:srgbClr val="1F4A2D"/>
                </a:solidFill>
              </a:rPr>
              <a:t>gjennomfører innsending?</a:t>
            </a:r>
            <a:endParaRPr lang="nb-NO">
              <a:solidFill>
                <a:schemeClr val="tx1">
                  <a:lumMod val="65000"/>
                  <a:lumOff val="35000"/>
                </a:schemeClr>
              </a:solidFill>
            </a:endParaRPr>
          </a:p>
        </p:txBody>
      </p:sp>
      <p:sp>
        <p:nvSpPr>
          <p:cNvPr id="5" name="Rectangle 4"/>
          <p:cNvSpPr/>
          <p:nvPr/>
        </p:nvSpPr>
        <p:spPr>
          <a:xfrm rot="20097371">
            <a:off x="5114535" y="5126549"/>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5" name="Title 4"/>
          <p:cNvSpPr>
            <a:spLocks noGrp="1"/>
          </p:cNvSpPr>
          <p:nvPr>
            <p:ph type="title"/>
          </p:nvPr>
        </p:nvSpPr>
        <p:spPr/>
        <p:txBody>
          <a:bodyPr/>
          <a:lstStyle/>
          <a:p>
            <a:pPr eaLnBrk="1" hangingPunct="1"/>
            <a:r>
              <a:rPr lang="nb-NO" smtClean="0"/>
              <a:t>Kommunisere</a:t>
            </a:r>
          </a:p>
        </p:txBody>
      </p:sp>
      <p:sp>
        <p:nvSpPr>
          <p:cNvPr id="72706" name="Content Placeholder 5"/>
          <p:cNvSpPr>
            <a:spLocks noGrp="1"/>
          </p:cNvSpPr>
          <p:nvPr>
            <p:ph idx="1"/>
          </p:nvPr>
        </p:nvSpPr>
        <p:spPr>
          <a:xfrm>
            <a:off x="498475" y="1981200"/>
            <a:ext cx="8645525" cy="4144963"/>
          </a:xfrm>
        </p:spPr>
        <p:txBody>
          <a:bodyPr/>
          <a:lstStyle/>
          <a:p>
            <a:pPr eaLnBrk="1" hangingPunct="1"/>
            <a:r>
              <a:rPr lang="nb-NO" smtClean="0"/>
              <a:t>Hva slags dokumenta</a:t>
            </a:r>
            <a:r>
              <a:rPr lang="en-US" smtClean="0"/>
              <a:t>sj</a:t>
            </a:r>
            <a:r>
              <a:rPr lang="nb-NO" smtClean="0"/>
              <a:t>on behøver vi for testen?  </a:t>
            </a:r>
            <a:r>
              <a:rPr lang="nb-NO" sz="2400" b="1" smtClean="0">
                <a:solidFill>
                  <a:srgbClr val="1F4A2D"/>
                </a:solidFill>
              </a:rPr>
              <a:t>en PPT</a:t>
            </a:r>
          </a:p>
          <a:p>
            <a:pPr eaLnBrk="1" hangingPunct="1"/>
            <a:r>
              <a:rPr lang="nb-NO" smtClean="0"/>
              <a:t>Hvem bør testen  kommuniseres til?  </a:t>
            </a:r>
            <a:r>
              <a:rPr lang="nb-NO" sz="2400" b="1" smtClean="0">
                <a:solidFill>
                  <a:srgbClr val="1F4A2D"/>
                </a:solidFill>
              </a:rPr>
              <a:t>andre skjemautviklere i Altinn II</a:t>
            </a:r>
          </a:p>
          <a:p>
            <a:pPr eaLnBrk="1" hangingPunct="1"/>
            <a:r>
              <a:rPr lang="nb-NO" smtClean="0"/>
              <a:t>Kan vi bruke denne testen i noe PR sammenheng?  </a:t>
            </a:r>
            <a:r>
              <a:rPr lang="nb-NO" sz="2400" b="1" smtClean="0">
                <a:solidFill>
                  <a:srgbClr val="1F4A2D"/>
                </a:solidFill>
              </a:rPr>
              <a:t>Skattenett</a:t>
            </a:r>
            <a:endParaRPr lang="nb-NO" b="1" smtClean="0">
              <a:solidFill>
                <a:srgbClr val="1F4A2D"/>
              </a:solidFill>
            </a:endParaRPr>
          </a:p>
          <a:p>
            <a:pPr eaLnBrk="1" hangingPunct="1"/>
            <a:r>
              <a:rPr lang="nb-NO" smtClean="0"/>
              <a:t>S</a:t>
            </a:r>
            <a:r>
              <a:rPr lang="en-US" smtClean="0"/>
              <a:t>k</a:t>
            </a:r>
            <a:r>
              <a:rPr lang="nb-NO" smtClean="0"/>
              <a:t>al vi ta still bilder fra brukertesten? (husk å be om lov til å bruke) </a:t>
            </a:r>
            <a:r>
              <a:rPr lang="nb-NO" sz="2400" b="1" smtClean="0">
                <a:solidFill>
                  <a:srgbClr val="1F4A2D"/>
                </a:solidFill>
              </a:rPr>
              <a:t>nei</a:t>
            </a:r>
          </a:p>
          <a:p>
            <a:pPr eaLnBrk="1" hangingPunct="1"/>
            <a:r>
              <a:rPr lang="nb-NO" smtClean="0"/>
              <a:t>Skal vi ta opp video fra denne testen? (husk samtykkeskjema + kopi til bruker)</a:t>
            </a:r>
          </a:p>
          <a:p>
            <a:pPr lvl="1" eaLnBrk="1" hangingPunct="1"/>
            <a:r>
              <a:rPr lang="nb-NO" b="1" smtClean="0">
                <a:solidFill>
                  <a:srgbClr val="1F4A2D"/>
                </a:solidFill>
              </a:rPr>
              <a:t>JA</a:t>
            </a:r>
          </a:p>
        </p:txBody>
      </p:sp>
      <p:sp>
        <p:nvSpPr>
          <p:cNvPr id="4" name="Rectangle 3"/>
          <p:cNvSpPr/>
          <p:nvPr/>
        </p:nvSpPr>
        <p:spPr>
          <a:xfrm rot="20097371">
            <a:off x="5114535" y="5126549"/>
            <a:ext cx="4023157" cy="923330"/>
          </a:xfrm>
          <a:prstGeom prst="rect">
            <a:avLst/>
          </a:prstGeom>
          <a:noFill/>
        </p:spPr>
        <p:txBody>
          <a:bodyPr wrap="none">
            <a:spAutoFit/>
          </a:bodyPr>
          <a:lstStyle/>
          <a:p>
            <a:pPr algn="ctr" fontAlgn="auto">
              <a:spcBef>
                <a:spcPts val="0"/>
              </a:spcBef>
              <a:spcAft>
                <a:spcPts val="0"/>
              </a:spcAft>
              <a:defRPr/>
            </a:pPr>
            <a:r>
              <a:rPr lang="nb-NO" sz="5400" b="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n-lt"/>
                <a:cs typeface="+mn-cs"/>
              </a:rPr>
              <a:t>flyttemelding</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29" name="Title 1"/>
          <p:cNvSpPr>
            <a:spLocks noGrp="1"/>
          </p:cNvSpPr>
          <p:nvPr>
            <p:ph type="title" idx="4294967295"/>
          </p:nvPr>
        </p:nvSpPr>
        <p:spPr>
          <a:xfrm>
            <a:off x="609600" y="484188"/>
            <a:ext cx="7556500" cy="1116012"/>
          </a:xfrm>
        </p:spPr>
        <p:txBody>
          <a:bodyPr/>
          <a:lstStyle/>
          <a:p>
            <a:pPr eaLnBrk="1" hangingPunct="1"/>
            <a:r>
              <a:rPr lang="nb-NO" smtClean="0"/>
              <a:t>Tidsskjema for tester på dagtid</a:t>
            </a:r>
          </a:p>
        </p:txBody>
      </p:sp>
      <p:graphicFrame>
        <p:nvGraphicFramePr>
          <p:cNvPr id="7" name="Table 6"/>
          <p:cNvGraphicFramePr>
            <a:graphicFrameLocks noGrp="1"/>
          </p:cNvGraphicFramePr>
          <p:nvPr/>
        </p:nvGraphicFramePr>
        <p:xfrm>
          <a:off x="609600" y="1676400"/>
          <a:ext cx="7807324" cy="4815840"/>
        </p:xfrm>
        <a:graphic>
          <a:graphicData uri="http://schemas.openxmlformats.org/drawingml/2006/table">
            <a:tbl>
              <a:tblPr firstRow="1" bandRow="1">
                <a:tableStyleId>{5C22544A-7EE6-4342-B048-85BDC9FD1C3A}</a:tableStyleId>
              </a:tblPr>
              <a:tblGrid>
                <a:gridCol w="2930526"/>
                <a:gridCol w="1524000"/>
                <a:gridCol w="1752600"/>
                <a:gridCol w="1600198"/>
              </a:tblGrid>
              <a:tr h="289560">
                <a:tc>
                  <a:txBody>
                    <a:bodyPr/>
                    <a:lstStyle/>
                    <a:p>
                      <a:endParaRPr lang="nb-NO"/>
                    </a:p>
                  </a:txBody>
                  <a:tcPr/>
                </a:tc>
                <a:tc>
                  <a:txBody>
                    <a:bodyPr/>
                    <a:lstStyle/>
                    <a:p>
                      <a:r>
                        <a:rPr lang="nb-NO"/>
                        <a:t>3 brukere</a:t>
                      </a:r>
                    </a:p>
                  </a:txBody>
                  <a:tcPr/>
                </a:tc>
                <a:tc>
                  <a:txBody>
                    <a:bodyPr/>
                    <a:lstStyle/>
                    <a:p>
                      <a:r>
                        <a:rPr lang="nb-NO"/>
                        <a:t>4 brukere</a:t>
                      </a:r>
                    </a:p>
                  </a:txBody>
                  <a:tcPr/>
                </a:tc>
                <a:tc>
                  <a:txBody>
                    <a:bodyPr/>
                    <a:lstStyle/>
                    <a:p>
                      <a:r>
                        <a:rPr lang="nb-NO"/>
                        <a:t>5 brukere</a:t>
                      </a:r>
                    </a:p>
                  </a:txBody>
                  <a:tcPr/>
                </a:tc>
              </a:tr>
              <a:tr h="370840">
                <a:tc>
                  <a:txBody>
                    <a:bodyPr/>
                    <a:lstStyle/>
                    <a:p>
                      <a:r>
                        <a:rPr lang="nb-NO"/>
                        <a:t>siste sjekk</a:t>
                      </a:r>
                    </a:p>
                  </a:txBody>
                  <a:tcPr/>
                </a:tc>
                <a:tc>
                  <a:txBody>
                    <a:bodyPr/>
                    <a:lstStyle/>
                    <a:p>
                      <a:r>
                        <a:rPr lang="nb-NO"/>
                        <a:t>8:00 - 8:30</a:t>
                      </a:r>
                    </a:p>
                  </a:txBody>
                  <a:tcPr/>
                </a:tc>
                <a:tc>
                  <a:txBody>
                    <a:bodyPr/>
                    <a:lstStyle/>
                    <a:p>
                      <a:r>
                        <a:rPr lang="nb-NO"/>
                        <a:t>8:00 - 8:30</a:t>
                      </a:r>
                    </a:p>
                  </a:txBody>
                  <a:tcPr/>
                </a:tc>
                <a:tc>
                  <a:txBody>
                    <a:bodyPr/>
                    <a:lstStyle/>
                    <a:p>
                      <a:r>
                        <a:rPr lang="nb-NO"/>
                        <a:t>8:00 - 8:30</a:t>
                      </a:r>
                    </a:p>
                  </a:txBody>
                  <a:tcPr/>
                </a:tc>
              </a:tr>
              <a:tr h="370840">
                <a:tc>
                  <a:txBody>
                    <a:bodyPr/>
                    <a:lstStyle/>
                    <a:p>
                      <a:r>
                        <a:rPr lang="nb-NO"/>
                        <a:t>bruker 1</a:t>
                      </a:r>
                    </a:p>
                  </a:txBody>
                  <a:tcPr/>
                </a:tc>
                <a:tc>
                  <a:txBody>
                    <a:bodyPr/>
                    <a:lstStyle/>
                    <a:p>
                      <a:r>
                        <a:rPr lang="nb-NO"/>
                        <a:t>8:30 - 9:30</a:t>
                      </a:r>
                    </a:p>
                  </a:txBody>
                  <a:tcPr/>
                </a:tc>
                <a:tc>
                  <a:txBody>
                    <a:bodyPr/>
                    <a:lstStyle/>
                    <a:p>
                      <a:r>
                        <a:rPr lang="nb-NO"/>
                        <a:t>8:30 - 9:30</a:t>
                      </a:r>
                    </a:p>
                  </a:txBody>
                  <a:tcPr/>
                </a:tc>
                <a:tc>
                  <a:txBody>
                    <a:bodyPr/>
                    <a:lstStyle/>
                    <a:p>
                      <a:r>
                        <a:rPr lang="nb-NO"/>
                        <a:t>8:30 - 9:30</a:t>
                      </a:r>
                    </a:p>
                  </a:txBody>
                  <a:tcPr/>
                </a:tc>
              </a:tr>
              <a:tr h="370840">
                <a:tc>
                  <a:txBody>
                    <a:bodyPr/>
                    <a:lstStyle/>
                    <a:p>
                      <a:r>
                        <a:rPr lang="nb-NO"/>
                        <a:t>oppsummering, pause</a:t>
                      </a:r>
                    </a:p>
                  </a:txBody>
                  <a:tcPr/>
                </a:tc>
                <a:tc>
                  <a:txBody>
                    <a:bodyPr/>
                    <a:lstStyle/>
                    <a:p>
                      <a:r>
                        <a:rPr lang="nb-NO"/>
                        <a:t>9:30-10:00</a:t>
                      </a:r>
                    </a:p>
                  </a:txBody>
                  <a:tcPr/>
                </a:tc>
                <a:tc>
                  <a:txBody>
                    <a:bodyPr/>
                    <a:lstStyle/>
                    <a:p>
                      <a:r>
                        <a:rPr lang="nb-NO"/>
                        <a:t>9:30-10:00</a:t>
                      </a:r>
                    </a:p>
                  </a:txBody>
                  <a:tcPr/>
                </a:tc>
                <a:tc>
                  <a:txBody>
                    <a:bodyPr/>
                    <a:lstStyle/>
                    <a:p>
                      <a:r>
                        <a:rPr lang="nb-NO"/>
                        <a:t>9:30-10:00</a:t>
                      </a:r>
                    </a:p>
                  </a:txBody>
                  <a:tcPr/>
                </a:tc>
              </a:tr>
              <a:tr h="370840">
                <a:tc>
                  <a:txBody>
                    <a:bodyPr/>
                    <a:lstStyle/>
                    <a:p>
                      <a:r>
                        <a:rPr lang="nb-NO"/>
                        <a:t>bruker 2</a:t>
                      </a:r>
                    </a:p>
                  </a:txBody>
                  <a:tcPr/>
                </a:tc>
                <a:tc>
                  <a:txBody>
                    <a:bodyPr/>
                    <a:lstStyle/>
                    <a:p>
                      <a:r>
                        <a:rPr lang="nb-NO"/>
                        <a:t>10:00 - 11:00</a:t>
                      </a:r>
                    </a:p>
                  </a:txBody>
                  <a:tcPr/>
                </a:tc>
                <a:tc>
                  <a:txBody>
                    <a:bodyPr/>
                    <a:lstStyle/>
                    <a:p>
                      <a:r>
                        <a:rPr lang="nb-NO"/>
                        <a:t>10:00 - 11:00</a:t>
                      </a:r>
                    </a:p>
                  </a:txBody>
                  <a:tcPr/>
                </a:tc>
                <a:tc>
                  <a:txBody>
                    <a:bodyPr/>
                    <a:lstStyle/>
                    <a:p>
                      <a:r>
                        <a:rPr lang="nb-NO"/>
                        <a:t>10:00 - 11:00</a:t>
                      </a:r>
                    </a:p>
                  </a:txBody>
                  <a:tcPr/>
                </a:tc>
              </a:tr>
              <a:tr h="370840">
                <a:tc>
                  <a:txBody>
                    <a:bodyPr/>
                    <a:lstStyle/>
                    <a:p>
                      <a:r>
                        <a:rPr lang="nb-NO"/>
                        <a:t>oppsummering,</a:t>
                      </a:r>
                      <a:r>
                        <a:rPr lang="nb-NO" baseline="0"/>
                        <a:t> lunsj</a:t>
                      </a:r>
                      <a:endParaRPr lang="nb-NO"/>
                    </a:p>
                  </a:txBody>
                  <a:tcPr/>
                </a:tc>
                <a:tc>
                  <a:txBody>
                    <a:bodyPr/>
                    <a:lstStyle/>
                    <a:p>
                      <a:r>
                        <a:rPr lang="nb-NO"/>
                        <a:t>11:00</a:t>
                      </a:r>
                      <a:r>
                        <a:rPr lang="nb-NO" baseline="0"/>
                        <a:t> - 11:30</a:t>
                      </a:r>
                      <a:endParaRPr lang="nb-NO"/>
                    </a:p>
                  </a:txBody>
                  <a:tcPr/>
                </a:tc>
                <a:tc>
                  <a:txBody>
                    <a:bodyPr/>
                    <a:lstStyle/>
                    <a:p>
                      <a:r>
                        <a:rPr lang="nb-NO"/>
                        <a:t>11:00</a:t>
                      </a:r>
                      <a:r>
                        <a:rPr lang="nb-NO" baseline="0"/>
                        <a:t> - 11:30</a:t>
                      </a:r>
                      <a:endParaRPr lang="nb-NO"/>
                    </a:p>
                  </a:txBody>
                  <a:tcPr/>
                </a:tc>
                <a:tc>
                  <a:txBody>
                    <a:bodyPr/>
                    <a:lstStyle/>
                    <a:p>
                      <a:r>
                        <a:rPr lang="nb-NO"/>
                        <a:t>11:00</a:t>
                      </a:r>
                      <a:r>
                        <a:rPr lang="nb-NO" baseline="0"/>
                        <a:t> - 11:30</a:t>
                      </a:r>
                      <a:endParaRPr lang="nb-NO"/>
                    </a:p>
                  </a:txBody>
                  <a:tcPr/>
                </a:tc>
              </a:tr>
              <a:tr h="370840">
                <a:tc>
                  <a:txBody>
                    <a:bodyPr/>
                    <a:lstStyle/>
                    <a:p>
                      <a:r>
                        <a:rPr lang="nb-NO"/>
                        <a:t>bruker 3</a:t>
                      </a:r>
                    </a:p>
                  </a:txBody>
                  <a:tcPr/>
                </a:tc>
                <a:tc>
                  <a:txBody>
                    <a:bodyPr/>
                    <a:lstStyle/>
                    <a:p>
                      <a:r>
                        <a:rPr lang="nb-NO"/>
                        <a:t>11:30 - 12:30</a:t>
                      </a:r>
                    </a:p>
                  </a:txBody>
                  <a:tcPr/>
                </a:tc>
                <a:tc>
                  <a:txBody>
                    <a:bodyPr/>
                    <a:lstStyle/>
                    <a:p>
                      <a:r>
                        <a:rPr lang="nb-NO"/>
                        <a:t>11:30 - 12:30</a:t>
                      </a:r>
                    </a:p>
                  </a:txBody>
                  <a:tcPr/>
                </a:tc>
                <a:tc>
                  <a:txBody>
                    <a:bodyPr/>
                    <a:lstStyle/>
                    <a:p>
                      <a:r>
                        <a:rPr lang="nb-NO"/>
                        <a:t>11:30 - 12:30</a:t>
                      </a:r>
                    </a:p>
                  </a:txBody>
                  <a:tcPr/>
                </a:tc>
              </a:tr>
              <a:tr h="370840">
                <a:tc>
                  <a:txBody>
                    <a:bodyPr/>
                    <a:lstStyle/>
                    <a:p>
                      <a:r>
                        <a:rPr lang="nb-NO"/>
                        <a:t>oppsummering, pause</a:t>
                      </a:r>
                    </a:p>
                  </a:txBody>
                  <a:tcPr/>
                </a:tc>
                <a:tc>
                  <a:txBody>
                    <a:bodyPr/>
                    <a:lstStyle/>
                    <a:p>
                      <a:r>
                        <a:rPr lang="nb-NO"/>
                        <a:t>12:30 - 13:00</a:t>
                      </a:r>
                    </a:p>
                  </a:txBody>
                  <a:tcPr/>
                </a:tc>
                <a:tc>
                  <a:txBody>
                    <a:bodyPr/>
                    <a:lstStyle/>
                    <a:p>
                      <a:r>
                        <a:rPr lang="nb-NO"/>
                        <a:t>12:30 - 13:00</a:t>
                      </a:r>
                    </a:p>
                  </a:txBody>
                  <a:tcPr/>
                </a:tc>
                <a:tc>
                  <a:txBody>
                    <a:bodyPr/>
                    <a:lstStyle/>
                    <a:p>
                      <a:r>
                        <a:rPr lang="nb-NO"/>
                        <a:t>12:30 - 13:00</a:t>
                      </a:r>
                    </a:p>
                  </a:txBody>
                  <a:tcPr/>
                </a:tc>
              </a:tr>
              <a:tr h="370840">
                <a:tc>
                  <a:txBody>
                    <a:bodyPr/>
                    <a:lstStyle/>
                    <a:p>
                      <a:r>
                        <a:rPr lang="nb-NO"/>
                        <a:t>bruker 4</a:t>
                      </a:r>
                    </a:p>
                  </a:txBody>
                  <a:tcPr/>
                </a:tc>
                <a:tc>
                  <a:txBody>
                    <a:bodyPr/>
                    <a:lstStyle/>
                    <a:p>
                      <a:endParaRPr lang="nb-NO"/>
                    </a:p>
                  </a:txBody>
                  <a:tcPr/>
                </a:tc>
                <a:tc>
                  <a:txBody>
                    <a:bodyPr/>
                    <a:lstStyle/>
                    <a:p>
                      <a:r>
                        <a:rPr lang="nb-NO"/>
                        <a:t>13:00 - 14:00</a:t>
                      </a:r>
                    </a:p>
                  </a:txBody>
                  <a:tcPr/>
                </a:tc>
                <a:tc>
                  <a:txBody>
                    <a:bodyPr/>
                    <a:lstStyle/>
                    <a:p>
                      <a:r>
                        <a:rPr lang="nb-NO"/>
                        <a:t>13:00 - 14:00</a:t>
                      </a:r>
                    </a:p>
                  </a:txBody>
                  <a:tcPr/>
                </a:tc>
              </a:tr>
              <a:tr h="370840">
                <a:tc>
                  <a:txBody>
                    <a:bodyPr/>
                    <a:lstStyle/>
                    <a:p>
                      <a:r>
                        <a:rPr lang="nb-NO"/>
                        <a:t>oppsummering, pause</a:t>
                      </a:r>
                    </a:p>
                  </a:txBody>
                  <a:tcPr/>
                </a:tc>
                <a:tc>
                  <a:txBody>
                    <a:bodyPr/>
                    <a:lstStyle/>
                    <a:p>
                      <a:endParaRPr lang="nb-NO"/>
                    </a:p>
                  </a:txBody>
                  <a:tcPr/>
                </a:tc>
                <a:tc>
                  <a:txBody>
                    <a:bodyPr/>
                    <a:lstStyle/>
                    <a:p>
                      <a:r>
                        <a:rPr lang="nb-NO"/>
                        <a:t>14:00 - 14:30</a:t>
                      </a:r>
                    </a:p>
                  </a:txBody>
                  <a:tcPr/>
                </a:tc>
                <a:tc>
                  <a:txBody>
                    <a:bodyPr/>
                    <a:lstStyle/>
                    <a:p>
                      <a:r>
                        <a:rPr lang="nb-NO"/>
                        <a:t>14:00 - 14:30</a:t>
                      </a:r>
                    </a:p>
                  </a:txBody>
                  <a:tcPr/>
                </a:tc>
              </a:tr>
              <a:tr h="370840">
                <a:tc>
                  <a:txBody>
                    <a:bodyPr/>
                    <a:lstStyle/>
                    <a:p>
                      <a:r>
                        <a:rPr lang="nb-NO"/>
                        <a:t>bruker 5</a:t>
                      </a:r>
                    </a:p>
                  </a:txBody>
                  <a:tcPr/>
                </a:tc>
                <a:tc>
                  <a:txBody>
                    <a:bodyPr/>
                    <a:lstStyle/>
                    <a:p>
                      <a:endParaRPr lang="nb-NO"/>
                    </a:p>
                  </a:txBody>
                  <a:tcPr/>
                </a:tc>
                <a:tc>
                  <a:txBody>
                    <a:bodyPr/>
                    <a:lstStyle/>
                    <a:p>
                      <a:endParaRPr lang="nb-NO"/>
                    </a:p>
                  </a:txBody>
                  <a:tcPr/>
                </a:tc>
                <a:tc>
                  <a:txBody>
                    <a:bodyPr/>
                    <a:lstStyle/>
                    <a:p>
                      <a:r>
                        <a:rPr lang="nb-NO"/>
                        <a:t>14:30 - 15:30</a:t>
                      </a:r>
                    </a:p>
                  </a:txBody>
                  <a:tcPr/>
                </a:tc>
              </a:tr>
              <a:tr h="370840">
                <a:tc>
                  <a:txBody>
                    <a:bodyPr/>
                    <a:lstStyle/>
                    <a:p>
                      <a:r>
                        <a:rPr lang="nb-NO"/>
                        <a:t>oppsummering</a:t>
                      </a:r>
                    </a:p>
                  </a:txBody>
                  <a:tcPr/>
                </a:tc>
                <a:tc>
                  <a:txBody>
                    <a:bodyPr/>
                    <a:lstStyle/>
                    <a:p>
                      <a:endParaRPr lang="nb-NO"/>
                    </a:p>
                  </a:txBody>
                  <a:tcPr/>
                </a:tc>
                <a:tc>
                  <a:txBody>
                    <a:bodyPr/>
                    <a:lstStyle/>
                    <a:p>
                      <a:endParaRPr lang="nb-NO"/>
                    </a:p>
                  </a:txBody>
                  <a:tcPr/>
                </a:tc>
                <a:tc>
                  <a:txBody>
                    <a:bodyPr/>
                    <a:lstStyle/>
                    <a:p>
                      <a:r>
                        <a:rPr lang="nb-NO"/>
                        <a:t>15:30 - 16:00</a:t>
                      </a:r>
                    </a:p>
                  </a:txBody>
                  <a:tcPr/>
                </a:tc>
              </a:tr>
              <a:tr h="370840">
                <a:tc>
                  <a:txBody>
                    <a:bodyPr/>
                    <a:lstStyle/>
                    <a:p>
                      <a:r>
                        <a:rPr lang="nb-NO"/>
                        <a:t>beslutningsmøte</a:t>
                      </a:r>
                    </a:p>
                  </a:txBody>
                  <a:tcPr/>
                </a:tc>
                <a:tc>
                  <a:txBody>
                    <a:bodyPr/>
                    <a:lstStyle/>
                    <a:p>
                      <a:r>
                        <a:rPr lang="nb-NO"/>
                        <a:t>13:00 - 15:00</a:t>
                      </a:r>
                    </a:p>
                  </a:txBody>
                  <a:tcPr/>
                </a:tc>
                <a:tc>
                  <a:txBody>
                    <a:bodyPr/>
                    <a:lstStyle/>
                    <a:p>
                      <a:r>
                        <a:rPr lang="nb-NO"/>
                        <a:t>14:30 - 16:30</a:t>
                      </a:r>
                    </a:p>
                  </a:txBody>
                  <a:tcPr/>
                </a:tc>
                <a:tc>
                  <a:txBody>
                    <a:bodyPr/>
                    <a:lstStyle/>
                    <a:p>
                      <a:r>
                        <a:rPr lang="nb-NO"/>
                        <a:t>neste dag</a:t>
                      </a:r>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3" name="Title 1"/>
          <p:cNvSpPr>
            <a:spLocks noGrp="1"/>
          </p:cNvSpPr>
          <p:nvPr>
            <p:ph type="title" idx="4294967295"/>
          </p:nvPr>
        </p:nvSpPr>
        <p:spPr/>
        <p:txBody>
          <a:bodyPr/>
          <a:lstStyle/>
          <a:p>
            <a:pPr eaLnBrk="1" hangingPunct="1"/>
            <a:r>
              <a:rPr lang="nb-NO" smtClean="0"/>
              <a:t>Tidsskjema for ettermiddagstester</a:t>
            </a:r>
          </a:p>
        </p:txBody>
      </p:sp>
      <p:graphicFrame>
        <p:nvGraphicFramePr>
          <p:cNvPr id="7" name="Table 6"/>
          <p:cNvGraphicFramePr>
            <a:graphicFrameLocks noGrp="1"/>
          </p:cNvGraphicFramePr>
          <p:nvPr/>
        </p:nvGraphicFramePr>
        <p:xfrm>
          <a:off x="498475" y="2209800"/>
          <a:ext cx="7807324" cy="4074160"/>
        </p:xfrm>
        <a:graphic>
          <a:graphicData uri="http://schemas.openxmlformats.org/drawingml/2006/table">
            <a:tbl>
              <a:tblPr firstRow="1" bandRow="1">
                <a:tableStyleId>{5C22544A-7EE6-4342-B048-85BDC9FD1C3A}</a:tableStyleId>
              </a:tblPr>
              <a:tblGrid>
                <a:gridCol w="2930526"/>
                <a:gridCol w="1524000"/>
                <a:gridCol w="1752600"/>
                <a:gridCol w="1600198"/>
              </a:tblGrid>
              <a:tr h="289560">
                <a:tc>
                  <a:txBody>
                    <a:bodyPr/>
                    <a:lstStyle/>
                    <a:p>
                      <a:endParaRPr lang="nb-NO"/>
                    </a:p>
                  </a:txBody>
                  <a:tcPr/>
                </a:tc>
                <a:tc>
                  <a:txBody>
                    <a:bodyPr/>
                    <a:lstStyle/>
                    <a:p>
                      <a:r>
                        <a:rPr lang="nb-NO"/>
                        <a:t>3 brukere</a:t>
                      </a:r>
                    </a:p>
                  </a:txBody>
                  <a:tcPr/>
                </a:tc>
                <a:tc>
                  <a:txBody>
                    <a:bodyPr/>
                    <a:lstStyle/>
                    <a:p>
                      <a:r>
                        <a:rPr lang="nb-NO"/>
                        <a:t>4 brukere</a:t>
                      </a:r>
                    </a:p>
                  </a:txBody>
                  <a:tcPr/>
                </a:tc>
                <a:tc>
                  <a:txBody>
                    <a:bodyPr/>
                    <a:lstStyle/>
                    <a:p>
                      <a:r>
                        <a:rPr lang="nb-NO"/>
                        <a:t>5 - 6  brukere</a:t>
                      </a:r>
                    </a:p>
                  </a:txBody>
                  <a:tcPr/>
                </a:tc>
              </a:tr>
              <a:tr h="370840">
                <a:tc>
                  <a:txBody>
                    <a:bodyPr/>
                    <a:lstStyle/>
                    <a:p>
                      <a:r>
                        <a:rPr lang="nb-NO"/>
                        <a:t>siste sjekk</a:t>
                      </a:r>
                    </a:p>
                  </a:txBody>
                  <a:tcPr/>
                </a:tc>
                <a:tc>
                  <a:txBody>
                    <a:bodyPr/>
                    <a:lstStyle/>
                    <a:p>
                      <a:r>
                        <a:rPr lang="nb-NO"/>
                        <a:t>14:00-14:30</a:t>
                      </a:r>
                    </a:p>
                  </a:txBody>
                  <a:tcPr/>
                </a:tc>
                <a:tc>
                  <a:txBody>
                    <a:bodyPr/>
                    <a:lstStyle/>
                    <a:p>
                      <a:r>
                        <a:rPr lang="nb-NO"/>
                        <a:t>14:00-14:30</a:t>
                      </a:r>
                    </a:p>
                  </a:txBody>
                  <a:tcPr/>
                </a:tc>
                <a:tc>
                  <a:txBody>
                    <a:bodyPr/>
                    <a:lstStyle/>
                    <a:p>
                      <a:r>
                        <a:rPr lang="nb-NO"/>
                        <a:t>benytt planen</a:t>
                      </a:r>
                    </a:p>
                  </a:txBody>
                  <a:tcPr/>
                </a:tc>
              </a:tr>
              <a:tr h="370840">
                <a:tc>
                  <a:txBody>
                    <a:bodyPr/>
                    <a:lstStyle/>
                    <a:p>
                      <a:r>
                        <a:rPr lang="nb-NO"/>
                        <a:t>bruker 1</a:t>
                      </a:r>
                    </a:p>
                  </a:txBody>
                  <a:tcPr/>
                </a:tc>
                <a:tc>
                  <a:txBody>
                    <a:bodyPr/>
                    <a:lstStyle/>
                    <a:p>
                      <a:r>
                        <a:rPr lang="nb-NO"/>
                        <a:t>14:30-</a:t>
                      </a:r>
                      <a:r>
                        <a:rPr lang="nb-NO" baseline="0"/>
                        <a:t> 15:30</a:t>
                      </a:r>
                      <a:endParaRPr lang="nb-NO"/>
                    </a:p>
                  </a:txBody>
                  <a:tcPr/>
                </a:tc>
                <a:tc>
                  <a:txBody>
                    <a:bodyPr/>
                    <a:lstStyle/>
                    <a:p>
                      <a:r>
                        <a:rPr lang="nb-NO"/>
                        <a:t>14:30-</a:t>
                      </a:r>
                      <a:r>
                        <a:rPr lang="nb-NO" baseline="0"/>
                        <a:t> 15:30</a:t>
                      </a:r>
                      <a:endParaRPr lang="nb-NO"/>
                    </a:p>
                  </a:txBody>
                  <a:tcPr/>
                </a:tc>
                <a:tc>
                  <a:txBody>
                    <a:bodyPr/>
                    <a:lstStyle/>
                    <a:p>
                      <a:r>
                        <a:rPr lang="nb-NO"/>
                        <a:t>for</a:t>
                      </a:r>
                      <a:r>
                        <a:rPr lang="nb-NO" baseline="0"/>
                        <a:t> 3 brukere</a:t>
                      </a:r>
                      <a:endParaRPr lang="nb-NO"/>
                    </a:p>
                  </a:txBody>
                  <a:tcPr/>
                </a:tc>
              </a:tr>
              <a:tr h="370840">
                <a:tc>
                  <a:txBody>
                    <a:bodyPr/>
                    <a:lstStyle/>
                    <a:p>
                      <a:r>
                        <a:rPr lang="nb-NO"/>
                        <a:t>oppsummering, pause</a:t>
                      </a:r>
                    </a:p>
                  </a:txBody>
                  <a:tcPr/>
                </a:tc>
                <a:tc>
                  <a:txBody>
                    <a:bodyPr/>
                    <a:lstStyle/>
                    <a:p>
                      <a:r>
                        <a:rPr lang="nb-NO"/>
                        <a:t>15:30 - 16:00</a:t>
                      </a:r>
                    </a:p>
                  </a:txBody>
                  <a:tcPr/>
                </a:tc>
                <a:tc>
                  <a:txBody>
                    <a:bodyPr/>
                    <a:lstStyle/>
                    <a:p>
                      <a:r>
                        <a:rPr lang="nb-NO"/>
                        <a:t>15:30 - 16:00</a:t>
                      </a:r>
                    </a:p>
                  </a:txBody>
                  <a:tcPr/>
                </a:tc>
                <a:tc>
                  <a:txBody>
                    <a:bodyPr/>
                    <a:lstStyle/>
                    <a:p>
                      <a:r>
                        <a:rPr lang="nb-NO"/>
                        <a:t>2</a:t>
                      </a:r>
                      <a:r>
                        <a:rPr lang="nb-NO" baseline="0"/>
                        <a:t> dager på rad</a:t>
                      </a:r>
                      <a:endParaRPr lang="nb-NO"/>
                    </a:p>
                  </a:txBody>
                  <a:tcPr/>
                </a:tc>
              </a:tr>
              <a:tr h="370840">
                <a:tc>
                  <a:txBody>
                    <a:bodyPr/>
                    <a:lstStyle/>
                    <a:p>
                      <a:r>
                        <a:rPr lang="nb-NO"/>
                        <a:t>bruker 2</a:t>
                      </a:r>
                    </a:p>
                  </a:txBody>
                  <a:tcPr/>
                </a:tc>
                <a:tc>
                  <a:txBody>
                    <a:bodyPr/>
                    <a:lstStyle/>
                    <a:p>
                      <a:r>
                        <a:rPr lang="nb-NO"/>
                        <a:t>16:00 - 17:00</a:t>
                      </a:r>
                    </a:p>
                  </a:txBody>
                  <a:tcPr/>
                </a:tc>
                <a:tc>
                  <a:txBody>
                    <a:bodyPr/>
                    <a:lstStyle/>
                    <a:p>
                      <a:r>
                        <a:rPr lang="nb-NO"/>
                        <a:t>16:00 - 17:00</a:t>
                      </a:r>
                    </a:p>
                  </a:txBody>
                  <a:tcPr/>
                </a:tc>
                <a:tc>
                  <a:txBody>
                    <a:bodyPr/>
                    <a:lstStyle/>
                    <a:p>
                      <a:endParaRPr lang="nb-NO"/>
                    </a:p>
                  </a:txBody>
                  <a:tcPr/>
                </a:tc>
              </a:tr>
              <a:tr h="370840">
                <a:tc>
                  <a:txBody>
                    <a:bodyPr/>
                    <a:lstStyle/>
                    <a:p>
                      <a:r>
                        <a:rPr lang="nb-NO"/>
                        <a:t>oppsummering,</a:t>
                      </a:r>
                      <a:r>
                        <a:rPr lang="nb-NO" baseline="0"/>
                        <a:t> pause</a:t>
                      </a:r>
                      <a:endParaRPr lang="nb-NO"/>
                    </a:p>
                  </a:txBody>
                  <a:tcPr/>
                </a:tc>
                <a:tc>
                  <a:txBody>
                    <a:bodyPr/>
                    <a:lstStyle/>
                    <a:p>
                      <a:r>
                        <a:rPr lang="nb-NO"/>
                        <a:t>17:00 - 17:30</a:t>
                      </a:r>
                    </a:p>
                  </a:txBody>
                  <a:tcPr/>
                </a:tc>
                <a:tc>
                  <a:txBody>
                    <a:bodyPr/>
                    <a:lstStyle/>
                    <a:p>
                      <a:r>
                        <a:rPr lang="nb-NO"/>
                        <a:t>17:00 - 17:30</a:t>
                      </a:r>
                    </a:p>
                  </a:txBody>
                  <a:tcPr/>
                </a:tc>
                <a:tc>
                  <a:txBody>
                    <a:bodyPr/>
                    <a:lstStyle/>
                    <a:p>
                      <a:endParaRPr lang="nb-NO"/>
                    </a:p>
                  </a:txBody>
                  <a:tcPr/>
                </a:tc>
              </a:tr>
              <a:tr h="370840">
                <a:tc>
                  <a:txBody>
                    <a:bodyPr/>
                    <a:lstStyle/>
                    <a:p>
                      <a:r>
                        <a:rPr lang="nb-NO"/>
                        <a:t>bruker 3</a:t>
                      </a:r>
                    </a:p>
                  </a:txBody>
                  <a:tcPr/>
                </a:tc>
                <a:tc>
                  <a:txBody>
                    <a:bodyPr/>
                    <a:lstStyle/>
                    <a:p>
                      <a:r>
                        <a:rPr lang="nb-NO"/>
                        <a:t>17:30 - 18:30</a:t>
                      </a:r>
                    </a:p>
                  </a:txBody>
                  <a:tcPr/>
                </a:tc>
                <a:tc>
                  <a:txBody>
                    <a:bodyPr/>
                    <a:lstStyle/>
                    <a:p>
                      <a:r>
                        <a:rPr lang="nb-NO"/>
                        <a:t>17:30 - 18:30</a:t>
                      </a:r>
                    </a:p>
                  </a:txBody>
                  <a:tcPr/>
                </a:tc>
                <a:tc>
                  <a:txBody>
                    <a:bodyPr/>
                    <a:lstStyle/>
                    <a:p>
                      <a:endParaRPr lang="nb-NO"/>
                    </a:p>
                  </a:txBody>
                  <a:tcPr/>
                </a:tc>
              </a:tr>
              <a:tr h="370840">
                <a:tc>
                  <a:txBody>
                    <a:bodyPr/>
                    <a:lstStyle/>
                    <a:p>
                      <a:r>
                        <a:rPr lang="nb-NO"/>
                        <a:t>oppsummering, pause</a:t>
                      </a:r>
                    </a:p>
                  </a:txBody>
                  <a:tcPr/>
                </a:tc>
                <a:tc>
                  <a:txBody>
                    <a:bodyPr/>
                    <a:lstStyle/>
                    <a:p>
                      <a:r>
                        <a:rPr lang="nb-NO"/>
                        <a:t>18:30 - 19:00</a:t>
                      </a:r>
                    </a:p>
                  </a:txBody>
                  <a:tcPr/>
                </a:tc>
                <a:tc>
                  <a:txBody>
                    <a:bodyPr/>
                    <a:lstStyle/>
                    <a:p>
                      <a:r>
                        <a:rPr lang="nb-NO"/>
                        <a:t>18:30 - 19:00</a:t>
                      </a:r>
                    </a:p>
                  </a:txBody>
                  <a:tcPr/>
                </a:tc>
                <a:tc>
                  <a:txBody>
                    <a:bodyPr/>
                    <a:lstStyle/>
                    <a:p>
                      <a:endParaRPr lang="nb-NO"/>
                    </a:p>
                  </a:txBody>
                  <a:tcPr/>
                </a:tc>
              </a:tr>
              <a:tr h="370840">
                <a:tc>
                  <a:txBody>
                    <a:bodyPr/>
                    <a:lstStyle/>
                    <a:p>
                      <a:r>
                        <a:rPr lang="nb-NO"/>
                        <a:t>bruker 4</a:t>
                      </a:r>
                    </a:p>
                  </a:txBody>
                  <a:tcPr/>
                </a:tc>
                <a:tc>
                  <a:txBody>
                    <a:bodyPr/>
                    <a:lstStyle/>
                    <a:p>
                      <a:endParaRPr lang="nb-NO"/>
                    </a:p>
                  </a:txBody>
                  <a:tcPr/>
                </a:tc>
                <a:tc>
                  <a:txBody>
                    <a:bodyPr/>
                    <a:lstStyle/>
                    <a:p>
                      <a:r>
                        <a:rPr lang="nb-NO"/>
                        <a:t>19:00 - 20:00</a:t>
                      </a:r>
                    </a:p>
                  </a:txBody>
                  <a:tcPr/>
                </a:tc>
                <a:tc>
                  <a:txBody>
                    <a:bodyPr/>
                    <a:lstStyle/>
                    <a:p>
                      <a:endParaRPr lang="nb-NO"/>
                    </a:p>
                  </a:txBody>
                  <a:tcPr/>
                </a:tc>
              </a:tr>
              <a:tr h="370840">
                <a:tc>
                  <a:txBody>
                    <a:bodyPr/>
                    <a:lstStyle/>
                    <a:p>
                      <a:r>
                        <a:rPr lang="nb-NO"/>
                        <a:t>oppsummering</a:t>
                      </a:r>
                    </a:p>
                  </a:txBody>
                  <a:tcPr/>
                </a:tc>
                <a:tc>
                  <a:txBody>
                    <a:bodyPr/>
                    <a:lstStyle/>
                    <a:p>
                      <a:endParaRPr lang="nb-NO"/>
                    </a:p>
                  </a:txBody>
                  <a:tcPr/>
                </a:tc>
                <a:tc>
                  <a:txBody>
                    <a:bodyPr/>
                    <a:lstStyle/>
                    <a:p>
                      <a:r>
                        <a:rPr lang="nb-NO"/>
                        <a:t>20:00</a:t>
                      </a:r>
                      <a:r>
                        <a:rPr lang="nb-NO" baseline="0"/>
                        <a:t> - 20:30</a:t>
                      </a:r>
                      <a:endParaRPr lang="nb-NO"/>
                    </a:p>
                  </a:txBody>
                  <a:tcPr/>
                </a:tc>
                <a:tc>
                  <a:txBody>
                    <a:bodyPr/>
                    <a:lstStyle/>
                    <a:p>
                      <a:endParaRPr lang="nb-NO"/>
                    </a:p>
                  </a:txBody>
                  <a:tcPr/>
                </a:tc>
              </a:tr>
              <a:tr h="370840">
                <a:tc>
                  <a:txBody>
                    <a:bodyPr/>
                    <a:lstStyle/>
                    <a:p>
                      <a:r>
                        <a:rPr lang="nb-NO"/>
                        <a:t>beslutningsmøte</a:t>
                      </a:r>
                    </a:p>
                  </a:txBody>
                  <a:tcPr/>
                </a:tc>
                <a:tc>
                  <a:txBody>
                    <a:bodyPr/>
                    <a:lstStyle/>
                    <a:p>
                      <a:r>
                        <a:rPr lang="nb-NO"/>
                        <a:t>2. dag</a:t>
                      </a:r>
                      <a:r>
                        <a:rPr lang="nb-NO" baseline="0"/>
                        <a:t> morgen</a:t>
                      </a:r>
                      <a:endParaRPr lang="nb-NO"/>
                    </a:p>
                  </a:txBody>
                  <a:tcPr/>
                </a:tc>
                <a:tc>
                  <a:txBody>
                    <a:bodyPr/>
                    <a:lstStyle/>
                    <a:p>
                      <a:r>
                        <a:rPr lang="nb-NO"/>
                        <a:t>2. dag morgen</a:t>
                      </a:r>
                    </a:p>
                  </a:txBody>
                  <a:tcPr/>
                </a:tc>
                <a:tc>
                  <a:txBody>
                    <a:bodyPr/>
                    <a:lstStyle/>
                    <a:p>
                      <a:r>
                        <a:rPr lang="nb-NO"/>
                        <a:t>3.</a:t>
                      </a:r>
                      <a:r>
                        <a:rPr lang="nb-NO" baseline="0"/>
                        <a:t> dag morgen</a:t>
                      </a:r>
                      <a:endParaRPr lang="nb-NO"/>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7" name="Title 1"/>
          <p:cNvSpPr>
            <a:spLocks noGrp="1"/>
          </p:cNvSpPr>
          <p:nvPr>
            <p:ph type="title" idx="4294967295"/>
          </p:nvPr>
        </p:nvSpPr>
        <p:spPr>
          <a:xfrm>
            <a:off x="609600" y="179388"/>
            <a:ext cx="7556500" cy="1116012"/>
          </a:xfrm>
        </p:spPr>
        <p:txBody>
          <a:bodyPr/>
          <a:lstStyle/>
          <a:p>
            <a:pPr eaLnBrk="1" hangingPunct="1"/>
            <a:r>
              <a:rPr lang="nb-NO" smtClean="0"/>
              <a:t>To-do liste</a:t>
            </a:r>
          </a:p>
        </p:txBody>
      </p:sp>
      <p:graphicFrame>
        <p:nvGraphicFramePr>
          <p:cNvPr id="5" name="Content Placeholder 4"/>
          <p:cNvGraphicFramePr>
            <a:graphicFrameLocks noGrp="1"/>
          </p:cNvGraphicFramePr>
          <p:nvPr>
            <p:ph idx="4294967295"/>
          </p:nvPr>
        </p:nvGraphicFramePr>
        <p:xfrm>
          <a:off x="609600" y="1295400"/>
          <a:ext cx="8112126" cy="4988560"/>
        </p:xfrm>
        <a:graphic>
          <a:graphicData uri="http://schemas.openxmlformats.org/drawingml/2006/table">
            <a:tbl>
              <a:tblPr firstRow="1" bandRow="1">
                <a:tableStyleId>{C083E6E3-FA7D-4D7B-A595-EF9225AFEA82}</a:tableStyleId>
              </a:tblPr>
              <a:tblGrid>
                <a:gridCol w="5681897"/>
                <a:gridCol w="1554256"/>
                <a:gridCol w="875973"/>
              </a:tblGrid>
              <a:tr h="370840">
                <a:tc>
                  <a:txBody>
                    <a:bodyPr/>
                    <a:lstStyle/>
                    <a:p>
                      <a:r>
                        <a:rPr lang="nb-NO"/>
                        <a:t>Oppgave</a:t>
                      </a:r>
                    </a:p>
                  </a:txBody>
                  <a:tcPr/>
                </a:tc>
                <a:tc>
                  <a:txBody>
                    <a:bodyPr/>
                    <a:lstStyle/>
                    <a:p>
                      <a:r>
                        <a:rPr lang="nb-NO"/>
                        <a:t>Når</a:t>
                      </a:r>
                    </a:p>
                  </a:txBody>
                  <a:tcPr/>
                </a:tc>
                <a:tc>
                  <a:txBody>
                    <a:bodyPr/>
                    <a:lstStyle/>
                    <a:p>
                      <a:r>
                        <a:rPr lang="nb-NO"/>
                        <a:t>Hvem</a:t>
                      </a:r>
                    </a:p>
                  </a:txBody>
                  <a:tcPr/>
                </a:tc>
              </a:tr>
              <a:tr h="370840">
                <a:tc>
                  <a:txBody>
                    <a:bodyPr/>
                    <a:lstStyle/>
                    <a:p>
                      <a:r>
                        <a:rPr lang="nb-NO"/>
                        <a:t>bestille</a:t>
                      </a:r>
                      <a:r>
                        <a:rPr lang="nb-NO" baseline="0"/>
                        <a:t> rom til brukertest og evt beslutningsmøte</a:t>
                      </a:r>
                      <a:endParaRPr lang="nb-NO"/>
                    </a:p>
                  </a:txBody>
                  <a:tcPr/>
                </a:tc>
                <a:tc>
                  <a:txBody>
                    <a:bodyPr/>
                    <a:lstStyle/>
                    <a:p>
                      <a:r>
                        <a:rPr lang="nb-NO"/>
                        <a:t>ASAP</a:t>
                      </a:r>
                    </a:p>
                  </a:txBody>
                  <a:tcPr/>
                </a:tc>
                <a:tc>
                  <a:txBody>
                    <a:bodyPr/>
                    <a:lstStyle/>
                    <a:p>
                      <a:endParaRPr lang="nb-NO"/>
                    </a:p>
                  </a:txBody>
                  <a:tcPr/>
                </a:tc>
              </a:tr>
              <a:tr h="370840">
                <a:tc>
                  <a:txBody>
                    <a:bodyPr/>
                    <a:lstStyle/>
                    <a:p>
                      <a:r>
                        <a:rPr lang="nb-NO"/>
                        <a:t>lage</a:t>
                      </a:r>
                      <a:r>
                        <a:rPr lang="nb-NO" baseline="0"/>
                        <a:t> test</a:t>
                      </a:r>
                      <a:r>
                        <a:rPr lang="nb-NO"/>
                        <a:t>plan og testoppgaver</a:t>
                      </a:r>
                    </a:p>
                  </a:txBody>
                  <a:tcPr/>
                </a:tc>
                <a:tc>
                  <a:txBody>
                    <a:bodyPr/>
                    <a:lstStyle/>
                    <a:p>
                      <a:r>
                        <a:rPr lang="nb-NO"/>
                        <a:t>2-3 uker før</a:t>
                      </a:r>
                    </a:p>
                  </a:txBody>
                  <a:tcPr/>
                </a:tc>
                <a:tc>
                  <a:txBody>
                    <a:bodyPr/>
                    <a:lstStyle/>
                    <a:p>
                      <a:endParaRPr lang="nb-NO"/>
                    </a:p>
                  </a:txBody>
                  <a:tcPr/>
                </a:tc>
              </a:tr>
              <a:tr h="370840">
                <a:tc>
                  <a:txBody>
                    <a:bodyPr/>
                    <a:lstStyle/>
                    <a:p>
                      <a:r>
                        <a:rPr lang="nb-NO"/>
                        <a:t>finne og avtale med testbrukere, send bekreftelse på SMS</a:t>
                      </a:r>
                    </a:p>
                  </a:txBody>
                  <a:tcPr/>
                </a:tc>
                <a:tc>
                  <a:txBody>
                    <a:bodyPr/>
                    <a:lstStyle/>
                    <a:p>
                      <a:r>
                        <a:rPr lang="nb-NO"/>
                        <a:t>2 uker før</a:t>
                      </a:r>
                    </a:p>
                  </a:txBody>
                  <a:tcPr/>
                </a:tc>
                <a:tc>
                  <a:txBody>
                    <a:bodyPr/>
                    <a:lstStyle/>
                    <a:p>
                      <a:endParaRPr lang="nb-NO"/>
                    </a:p>
                  </a:txBody>
                  <a:tcPr/>
                </a:tc>
              </a:tr>
              <a:tr h="370840">
                <a:tc>
                  <a:txBody>
                    <a:bodyPr/>
                    <a:lstStyle/>
                    <a:p>
                      <a:r>
                        <a:rPr lang="nb-NO"/>
                        <a:t>forberede dokumenter,</a:t>
                      </a:r>
                      <a:r>
                        <a:rPr lang="nb-NO" baseline="0"/>
                        <a:t> </a:t>
                      </a:r>
                      <a:r>
                        <a:rPr lang="nb-NO"/>
                        <a:t>skisser, prototype, og/eller testdata</a:t>
                      </a:r>
                    </a:p>
                  </a:txBody>
                  <a:tcPr/>
                </a:tc>
                <a:tc>
                  <a:txBody>
                    <a:bodyPr/>
                    <a:lstStyle/>
                    <a:p>
                      <a:r>
                        <a:rPr lang="nb-NO"/>
                        <a:t>1-2 uker før</a:t>
                      </a:r>
                    </a:p>
                  </a:txBody>
                  <a:tcPr/>
                </a:tc>
                <a:tc>
                  <a:txBody>
                    <a:bodyPr/>
                    <a:lstStyle/>
                    <a:p>
                      <a:endParaRPr lang="nb-NO"/>
                    </a:p>
                  </a:txBody>
                  <a:tcPr/>
                </a:tc>
              </a:tr>
              <a:tr h="370840">
                <a:tc>
                  <a:txBody>
                    <a:bodyPr/>
                    <a:lstStyle/>
                    <a:p>
                      <a:r>
                        <a:rPr lang="nb-NO"/>
                        <a:t>skaffe b</a:t>
                      </a:r>
                      <a:r>
                        <a:rPr lang="en-US"/>
                        <a:t>elø</a:t>
                      </a:r>
                      <a:r>
                        <a:rPr lang="nb-NO"/>
                        <a:t>nning</a:t>
                      </a:r>
                      <a:r>
                        <a:rPr lang="nb-NO" baseline="0"/>
                        <a:t> til brukere</a:t>
                      </a:r>
                      <a:endParaRPr lang="nb-NO"/>
                    </a:p>
                  </a:txBody>
                  <a:tcPr/>
                </a:tc>
                <a:tc>
                  <a:txBody>
                    <a:bodyPr/>
                    <a:lstStyle/>
                    <a:p>
                      <a:r>
                        <a:rPr lang="nb-NO"/>
                        <a:t>1 uke før</a:t>
                      </a:r>
                    </a:p>
                  </a:txBody>
                  <a:tcPr/>
                </a:tc>
                <a:tc>
                  <a:txBody>
                    <a:bodyPr/>
                    <a:lstStyle/>
                    <a:p>
                      <a:endParaRPr lang="nb-N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a:t>prøve ut</a:t>
                      </a:r>
                      <a:r>
                        <a:rPr lang="nb-NO" baseline="0"/>
                        <a:t> og rette opp oppgaver, ”løsning” og testdata (pilot),</a:t>
                      </a:r>
                      <a:r>
                        <a:rPr lang="nb-NO"/>
                        <a:t> invitere</a:t>
                      </a:r>
                      <a:r>
                        <a:rPr lang="nb-NO" baseline="0"/>
                        <a:t> og lære opp observatørene</a:t>
                      </a:r>
                      <a:r>
                        <a:rPr lang="nb-NO"/>
                        <a:t> </a:t>
                      </a:r>
                    </a:p>
                  </a:txBody>
                  <a:tcPr/>
                </a:tc>
                <a:tc>
                  <a:txBody>
                    <a:bodyPr/>
                    <a:lstStyle/>
                    <a:p>
                      <a:r>
                        <a:rPr lang="nb-NO"/>
                        <a:t>1 uke før</a:t>
                      </a:r>
                    </a:p>
                  </a:txBody>
                  <a:tcPr/>
                </a:tc>
                <a:tc>
                  <a:txBody>
                    <a:bodyPr/>
                    <a:lstStyle/>
                    <a:p>
                      <a:endParaRPr lang="nb-N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a:t>kopiere</a:t>
                      </a:r>
                      <a:r>
                        <a:rPr lang="nb-NO" baseline="0"/>
                        <a:t> oppgaver; teste utstyret; ordne mat og drikke</a:t>
                      </a:r>
                      <a:endParaRPr lang="nb-NO"/>
                    </a:p>
                  </a:txBody>
                  <a:tcPr/>
                </a:tc>
                <a:tc>
                  <a:txBody>
                    <a:bodyPr/>
                    <a:lstStyle/>
                    <a:p>
                      <a:r>
                        <a:rPr lang="nb-NO"/>
                        <a:t>2 dager før</a:t>
                      </a:r>
                    </a:p>
                  </a:txBody>
                  <a:tcPr/>
                </a:tc>
                <a:tc>
                  <a:txBody>
                    <a:bodyPr/>
                    <a:lstStyle/>
                    <a:p>
                      <a:endParaRPr lang="nb-NO"/>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a:t>sende SMS påminnelse til brukere</a:t>
                      </a:r>
                    </a:p>
                  </a:txBody>
                  <a:tcPr/>
                </a:tc>
                <a:tc>
                  <a:txBody>
                    <a:bodyPr/>
                    <a:lstStyle/>
                    <a:p>
                      <a:r>
                        <a:rPr lang="nb-NO"/>
                        <a:t>dagen</a:t>
                      </a:r>
                      <a:r>
                        <a:rPr lang="nb-NO" baseline="0"/>
                        <a:t> før</a:t>
                      </a:r>
                      <a:endParaRPr lang="nb-NO"/>
                    </a:p>
                  </a:txBody>
                  <a:tcPr/>
                </a:tc>
                <a:tc>
                  <a:txBody>
                    <a:bodyPr/>
                    <a:lstStyle/>
                    <a:p>
                      <a:endParaRPr lang="nb-NO"/>
                    </a:p>
                  </a:txBody>
                  <a:tcPr/>
                </a:tc>
              </a:tr>
              <a:tr h="370840">
                <a:tc>
                  <a:txBody>
                    <a:bodyPr/>
                    <a:lstStyle/>
                    <a:p>
                      <a:r>
                        <a:rPr lang="nb-NO" b="1"/>
                        <a:t>ta i mot</a:t>
                      </a:r>
                      <a:r>
                        <a:rPr lang="nb-NO" b="1" baseline="0"/>
                        <a:t> brukere, gjennmføre test, </a:t>
                      </a:r>
                      <a:r>
                        <a:rPr lang="nb-NO" b="1"/>
                        <a:t>lede oppsummering</a:t>
                      </a:r>
                    </a:p>
                  </a:txBody>
                  <a:tcPr>
                    <a:solidFill>
                      <a:schemeClr val="accent5">
                        <a:lumMod val="75000"/>
                        <a:alpha val="20000"/>
                      </a:schemeClr>
                    </a:solidFill>
                  </a:tcPr>
                </a:tc>
                <a:tc>
                  <a:txBody>
                    <a:bodyPr/>
                    <a:lstStyle/>
                    <a:p>
                      <a:r>
                        <a:rPr lang="nb-NO" b="1"/>
                        <a:t>test dagen</a:t>
                      </a:r>
                    </a:p>
                  </a:txBody>
                  <a:tcPr>
                    <a:solidFill>
                      <a:schemeClr val="accent5">
                        <a:lumMod val="75000"/>
                        <a:alpha val="20000"/>
                      </a:schemeClr>
                    </a:solidFill>
                  </a:tcPr>
                </a:tc>
                <a:tc>
                  <a:txBody>
                    <a:bodyPr/>
                    <a:lstStyle/>
                    <a:p>
                      <a:endParaRPr lang="nb-NO" b="1"/>
                    </a:p>
                  </a:txBody>
                  <a:tcPr>
                    <a:solidFill>
                      <a:schemeClr val="accent5">
                        <a:lumMod val="75000"/>
                        <a:alpha val="20000"/>
                      </a:schemeClr>
                    </a:solidFill>
                  </a:tcPr>
                </a:tc>
              </a:tr>
              <a:tr h="370840">
                <a:tc>
                  <a:txBody>
                    <a:bodyPr/>
                    <a:lstStyle/>
                    <a:p>
                      <a:r>
                        <a:rPr lang="nb-NO"/>
                        <a:t>produserer og kommuniserer presentasjon</a:t>
                      </a:r>
                      <a:r>
                        <a:rPr lang="nb-NO" baseline="0"/>
                        <a:t> og</a:t>
                      </a:r>
                      <a:br>
                        <a:rPr lang="nb-NO" baseline="0"/>
                      </a:br>
                      <a:r>
                        <a:rPr lang="nb-NO" baseline="0"/>
                        <a:t>/eller rapport fra testen</a:t>
                      </a:r>
                      <a:endParaRPr lang="nb-NO"/>
                    </a:p>
                  </a:txBody>
                  <a:tcPr/>
                </a:tc>
                <a:tc>
                  <a:txBody>
                    <a:bodyPr/>
                    <a:lstStyle/>
                    <a:p>
                      <a:r>
                        <a:rPr lang="nb-NO"/>
                        <a:t>uken etter</a:t>
                      </a:r>
                    </a:p>
                  </a:txBody>
                  <a:tcPr/>
                </a:tc>
                <a:tc>
                  <a:txBody>
                    <a:bodyPr/>
                    <a:lstStyle/>
                    <a:p>
                      <a:endParaRPr lang="nb-NO"/>
                    </a:p>
                  </a:txBody>
                  <a:tcPr/>
                </a:tc>
              </a:tr>
              <a:tr h="370840">
                <a:tc>
                  <a:txBody>
                    <a:bodyPr/>
                    <a:lstStyle/>
                    <a:p>
                      <a:r>
                        <a:rPr lang="nb-NO"/>
                        <a:t>sender</a:t>
                      </a:r>
                      <a:r>
                        <a:rPr lang="nb-NO" baseline="0"/>
                        <a:t> takk for evt. interne brukere</a:t>
                      </a:r>
                      <a:endParaRPr lang="nb-NO"/>
                    </a:p>
                  </a:txBody>
                  <a:tcPr/>
                </a:tc>
                <a:tc>
                  <a:txBody>
                    <a:bodyPr/>
                    <a:lstStyle/>
                    <a:p>
                      <a:r>
                        <a:rPr lang="nb-NO"/>
                        <a:t>uken etter</a:t>
                      </a:r>
                    </a:p>
                  </a:txBody>
                  <a:tcPr/>
                </a:tc>
                <a:tc>
                  <a:txBody>
                    <a:bodyPr/>
                    <a:lstStyle/>
                    <a:p>
                      <a:endParaRPr lang="nb-NO"/>
                    </a:p>
                  </a:txBody>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ular Callout 2"/>
          <p:cNvSpPr/>
          <p:nvPr/>
        </p:nvSpPr>
        <p:spPr>
          <a:xfrm>
            <a:off x="571500" y="1244600"/>
            <a:ext cx="1092200" cy="571500"/>
          </a:xfrm>
          <a:prstGeom prst="wedgeRectCallout">
            <a:avLst>
              <a:gd name="adj1" fmla="val -6326"/>
              <a:gd name="adj2" fmla="val 102500"/>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planen</a:t>
            </a:r>
          </a:p>
        </p:txBody>
      </p:sp>
      <p:sp>
        <p:nvSpPr>
          <p:cNvPr id="5" name="Rectangular Callout 4"/>
          <p:cNvSpPr/>
          <p:nvPr/>
        </p:nvSpPr>
        <p:spPr>
          <a:xfrm>
            <a:off x="1784350" y="1244600"/>
            <a:ext cx="1136650" cy="584200"/>
          </a:xfrm>
          <a:prstGeom prst="wedgeRectCallout">
            <a:avLst>
              <a:gd name="adj1" fmla="val -6317"/>
              <a:gd name="adj2" fmla="val 99457"/>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brukere</a:t>
            </a:r>
          </a:p>
        </p:txBody>
      </p:sp>
      <p:sp>
        <p:nvSpPr>
          <p:cNvPr id="6" name="Rectangle 5"/>
          <p:cNvSpPr/>
          <p:nvPr/>
        </p:nvSpPr>
        <p:spPr>
          <a:xfrm>
            <a:off x="3041650" y="1244600"/>
            <a:ext cx="12509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oppgaver</a:t>
            </a:r>
          </a:p>
        </p:txBody>
      </p:sp>
      <p:sp>
        <p:nvSpPr>
          <p:cNvPr id="7" name="Rectangle 6"/>
          <p:cNvSpPr/>
          <p:nvPr/>
        </p:nvSpPr>
        <p:spPr>
          <a:xfrm>
            <a:off x="43878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observere</a:t>
            </a:r>
          </a:p>
        </p:txBody>
      </p:sp>
      <p:sp>
        <p:nvSpPr>
          <p:cNvPr id="8" name="Rectangle 7"/>
          <p:cNvSpPr/>
          <p:nvPr/>
        </p:nvSpPr>
        <p:spPr>
          <a:xfrm>
            <a:off x="5803900" y="1244600"/>
            <a:ext cx="106680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lede</a:t>
            </a:r>
          </a:p>
        </p:txBody>
      </p:sp>
      <p:sp>
        <p:nvSpPr>
          <p:cNvPr id="9" name="Rectangle 8"/>
          <p:cNvSpPr/>
          <p:nvPr/>
        </p:nvSpPr>
        <p:spPr>
          <a:xfrm>
            <a:off x="69913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beslutte</a:t>
            </a:r>
          </a:p>
        </p:txBody>
      </p:sp>
      <p:sp>
        <p:nvSpPr>
          <p:cNvPr id="76807" name="Content Placeholder 10"/>
          <p:cNvSpPr>
            <a:spLocks noGrp="1"/>
          </p:cNvSpPr>
          <p:nvPr>
            <p:ph idx="1"/>
          </p:nvPr>
        </p:nvSpPr>
        <p:spPr>
          <a:xfrm>
            <a:off x="1270000" y="4000500"/>
            <a:ext cx="6261100" cy="1473200"/>
          </a:xfrm>
        </p:spPr>
        <p:txBody>
          <a:bodyPr/>
          <a:lstStyle/>
          <a:p>
            <a:pPr eaLnBrk="1" hangingPunct="1"/>
            <a:r>
              <a:rPr lang="nb-NO" smtClean="0"/>
              <a:t>hvordan får vi tak i brukere?</a:t>
            </a:r>
          </a:p>
          <a:p>
            <a:pPr eaLnBrk="1" hangingPunct="1"/>
            <a:r>
              <a:rPr lang="nb-NO" smtClean="0"/>
              <a:t>hvem bør vi teste med?</a:t>
            </a:r>
          </a:p>
          <a:p>
            <a:pPr eaLnBrk="1" hangingPunct="1"/>
            <a:endParaRPr lang="nb-NO" smtClean="0"/>
          </a:p>
        </p:txBody>
      </p:sp>
      <p:sp>
        <p:nvSpPr>
          <p:cNvPr id="12" name="TextBox 11"/>
          <p:cNvSpPr txBox="1"/>
          <p:nvPr/>
        </p:nvSpPr>
        <p:spPr>
          <a:xfrm>
            <a:off x="1409700" y="2349500"/>
            <a:ext cx="3060700" cy="1477963"/>
          </a:xfrm>
          <a:prstGeom prst="rect">
            <a:avLst/>
          </a:prstGeom>
          <a:noFill/>
        </p:spPr>
        <p:txBody>
          <a:bodyPr>
            <a:spAutoFit/>
          </a:bodyPr>
          <a:lstStyle/>
          <a:p>
            <a:pPr fontAlgn="auto">
              <a:spcBef>
                <a:spcPts val="0"/>
              </a:spcBef>
              <a:spcAft>
                <a:spcPts val="0"/>
              </a:spcAft>
              <a:defRPr/>
            </a:pPr>
            <a:r>
              <a:rPr lang="nb-NO" b="1">
                <a:solidFill>
                  <a:schemeClr val="accent4">
                    <a:lumMod val="75000"/>
                  </a:schemeClr>
                </a:solidFill>
                <a:latin typeface="+mn-lt"/>
                <a:cs typeface="+mn-cs"/>
              </a:rPr>
              <a:t>dokumenter: </a:t>
            </a:r>
          </a:p>
          <a:p>
            <a:pPr fontAlgn="auto">
              <a:spcBef>
                <a:spcPts val="0"/>
              </a:spcBef>
              <a:spcAft>
                <a:spcPts val="0"/>
              </a:spcAft>
              <a:defRPr/>
            </a:pPr>
            <a:r>
              <a:rPr lang="nb-NO" b="1">
                <a:solidFill>
                  <a:schemeClr val="accent4">
                    <a:lumMod val="75000"/>
                  </a:schemeClr>
                </a:solidFill>
                <a:latin typeface="+mn-lt"/>
                <a:cs typeface="+mn-cs"/>
              </a:rPr>
              <a:t>brukermatrisen.pptx</a:t>
            </a:r>
          </a:p>
          <a:p>
            <a:pPr fontAlgn="auto">
              <a:spcBef>
                <a:spcPts val="0"/>
              </a:spcBef>
              <a:spcAft>
                <a:spcPts val="0"/>
              </a:spcAft>
              <a:defRPr/>
            </a:pPr>
            <a:r>
              <a:rPr lang="nb-NO" b="1">
                <a:solidFill>
                  <a:schemeClr val="accent4">
                    <a:lumMod val="75000"/>
                  </a:schemeClr>
                </a:solidFill>
                <a:latin typeface="+mn-lt"/>
                <a:cs typeface="+mn-cs"/>
              </a:rPr>
              <a:t>rekrutteringsplakat.pptx</a:t>
            </a:r>
          </a:p>
          <a:p>
            <a:pPr fontAlgn="auto">
              <a:spcBef>
                <a:spcPts val="0"/>
              </a:spcBef>
              <a:spcAft>
                <a:spcPts val="0"/>
              </a:spcAft>
              <a:defRPr/>
            </a:pPr>
            <a:r>
              <a:rPr lang="nb-NO" b="1">
                <a:solidFill>
                  <a:schemeClr val="accent4">
                    <a:lumMod val="75000"/>
                  </a:schemeClr>
                </a:solidFill>
                <a:latin typeface="+mn-lt"/>
                <a:cs typeface="+mn-cs"/>
              </a:rPr>
              <a:t>tekst til mail og sms.docx</a:t>
            </a:r>
          </a:p>
          <a:p>
            <a:pPr fontAlgn="auto">
              <a:spcBef>
                <a:spcPts val="0"/>
              </a:spcBef>
              <a:spcAft>
                <a:spcPts val="0"/>
              </a:spcAft>
              <a:defRPr/>
            </a:pPr>
            <a:endParaRPr lang="nb-NO" b="1">
              <a:solidFill>
                <a:schemeClr val="accent4">
                  <a:lumMod val="75000"/>
                </a:schemeClr>
              </a:solidFill>
              <a:latin typeface="+mn-lt"/>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0225" name="Group 49"/>
          <p:cNvGraphicFramePr>
            <a:graphicFrameLocks noGrp="1"/>
          </p:cNvGraphicFramePr>
          <p:nvPr>
            <p:ph idx="1"/>
          </p:nvPr>
        </p:nvGraphicFramePr>
        <p:xfrm>
          <a:off x="520700" y="1350963"/>
          <a:ext cx="8229600" cy="5284470"/>
        </p:xfrm>
        <a:graphic>
          <a:graphicData uri="http://schemas.openxmlformats.org/drawingml/2006/table">
            <a:tbl>
              <a:tblPr/>
              <a:tblGrid>
                <a:gridCol w="1676400"/>
                <a:gridCol w="2768600"/>
                <a:gridCol w="37846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1" i="0" u="none" strike="noStrike" cap="none" normalizeH="0" baseline="0" smtClean="0">
                          <a:ln>
                            <a:noFill/>
                          </a:ln>
                          <a:solidFill>
                            <a:srgbClr val="FFFFFF"/>
                          </a:solidFill>
                          <a:effectLst/>
                          <a:latin typeface="Calibri" pitchFamily="34" charset="0"/>
                          <a:cs typeface="Arial" charset="0"/>
                        </a:rPr>
                        <a:t>tid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1" i="0" u="none" strike="noStrike" cap="none" normalizeH="0" baseline="0" smtClean="0">
                          <a:ln>
                            <a:noFill/>
                          </a:ln>
                          <a:solidFill>
                            <a:srgbClr val="FFFFFF"/>
                          </a:solidFill>
                          <a:effectLst/>
                          <a:latin typeface="Calibri" pitchFamily="34" charset="0"/>
                          <a:cs typeface="Arial" charset="0"/>
                        </a:rPr>
                        <a:t>tema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800" b="1" i="0" u="none" strike="noStrike" cap="none" normalizeH="0" baseline="0" smtClean="0">
                          <a:ln>
                            <a:noFill/>
                          </a:ln>
                          <a:solidFill>
                            <a:srgbClr val="FFFFFF"/>
                          </a:solidFill>
                          <a:effectLst/>
                          <a:latin typeface="Calibri" pitchFamily="34" charset="0"/>
                          <a:cs typeface="Arial" charset="0"/>
                        </a:rPr>
                        <a:t>dokumenter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9:00 -10:00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intro</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Forberedelser                    Laura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b-NO" sz="1600" b="0"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testplan.pptx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10:15-11:00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Brukerne</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nb-NO" sz="1600" b="0" i="0" u="none" strike="noStrike" cap="none" normalizeH="0" baseline="0" smtClean="0">
                        <a:ln>
                          <a:noFill/>
                        </a:ln>
                        <a:solidFill>
                          <a:srgbClr val="000000"/>
                        </a:solidFill>
                        <a:effectLst/>
                        <a:latin typeface="Calibri" pitchFamily="34" charset="0"/>
                        <a:cs typeface="Arial"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                                            Eivind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brukermatrisen.pptx</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rekrutteringgsplakat.pptx</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tekst til mail og sms.docx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11:15 - 12:00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Oppgavene</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                                             Laura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test og obs ark.docx</a:t>
                      </a:r>
                    </a:p>
                    <a:p>
                      <a:pPr marL="0" marR="0" lvl="0" indent="0" algn="l" defTabSz="4572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samtykkeskjema.docx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12:00 – 12:45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lunsj</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nb-NO" sz="1600" b="0" i="0" u="none" strike="noStrike" cap="none" normalizeH="0" baseline="0" smtClean="0">
                        <a:ln>
                          <a:noFill/>
                        </a:ln>
                        <a:solidFill>
                          <a:srgbClr val="000000"/>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12:45 - 13:15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observere en test</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(video)</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                                             Eivind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1" u="none" strike="noStrike" cap="none" normalizeH="0" baseline="0" smtClean="0">
                          <a:ln>
                            <a:noFill/>
                          </a:ln>
                          <a:solidFill>
                            <a:srgbClr val="000000"/>
                          </a:solidFill>
                          <a:effectLst/>
                          <a:latin typeface="Calibri" pitchFamily="34" charset="0"/>
                          <a:cs typeface="Arial" charset="0"/>
                        </a:rPr>
                        <a:t>eksempel: testskript for flyttemelding</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retningslinjer observatører.docx retningslinjer testleder.docx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13:30 - 14:00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Forbered dagens test</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                                             begge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b-NO" sz="1600" b="0" i="1" u="none" strike="noStrike" cap="none" normalizeH="0" baseline="0" smtClean="0">
                          <a:ln>
                            <a:noFill/>
                          </a:ln>
                          <a:solidFill>
                            <a:srgbClr val="000000"/>
                          </a:solidFill>
                          <a:effectLst/>
                          <a:latin typeface="Calibri" pitchFamily="34" charset="0"/>
                          <a:cs typeface="Arial" charset="0"/>
                        </a:rPr>
                        <a:t>bruk eksempel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14:00 - 14:45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lede testen</a:t>
                      </a:r>
                    </a:p>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                                             begge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1" u="none" strike="noStrike" cap="none" normalizeH="0" baseline="0" smtClean="0">
                          <a:ln>
                            <a:noFill/>
                          </a:ln>
                          <a:solidFill>
                            <a:srgbClr val="000000"/>
                          </a:solidFill>
                          <a:effectLst/>
                          <a:latin typeface="Calibri" pitchFamily="34" charset="0"/>
                          <a:cs typeface="Arial" charset="0"/>
                        </a:rPr>
                        <a:t>bruk eksempel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CED7"/>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15:00 - 16:00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oppsummere, beslutte og kommunisere                     Laura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b-NO" sz="1600" b="0" i="0" u="none" strike="noStrike" cap="none" normalizeH="0" baseline="0" smtClean="0">
                          <a:ln>
                            <a:noFill/>
                          </a:ln>
                          <a:solidFill>
                            <a:srgbClr val="000000"/>
                          </a:solidFill>
                          <a:effectLst/>
                          <a:latin typeface="Calibri" pitchFamily="34" charset="0"/>
                          <a:cs typeface="Arial" charset="0"/>
                        </a:rPr>
                        <a:t>presentasjon av brukertest.pptx</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bl>
          </a:graphicData>
        </a:graphic>
      </p:graphicFrame>
      <p:sp>
        <p:nvSpPr>
          <p:cNvPr id="50219" name="Title 10"/>
          <p:cNvSpPr>
            <a:spLocks noGrp="1"/>
          </p:cNvSpPr>
          <p:nvPr>
            <p:ph type="title"/>
          </p:nvPr>
        </p:nvSpPr>
        <p:spPr/>
        <p:txBody>
          <a:bodyPr/>
          <a:lstStyle/>
          <a:p>
            <a:pPr eaLnBrk="1" hangingPunct="1"/>
            <a:r>
              <a:rPr lang="nb-NO" smtClean="0"/>
              <a:t>dagsplanen 26. sept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eaLnBrk="1" hangingPunct="1"/>
            <a:r>
              <a:rPr lang="nb-NO" smtClean="0"/>
              <a:t>Hvor finner vi brukere?</a:t>
            </a:r>
          </a:p>
        </p:txBody>
      </p:sp>
      <p:sp>
        <p:nvSpPr>
          <p:cNvPr id="77826" name="Content Placeholder 2"/>
          <p:cNvSpPr>
            <a:spLocks noGrp="1"/>
          </p:cNvSpPr>
          <p:nvPr>
            <p:ph idx="1"/>
          </p:nvPr>
        </p:nvSpPr>
        <p:spPr/>
        <p:txBody>
          <a:bodyPr/>
          <a:lstStyle/>
          <a:p>
            <a:pPr eaLnBrk="1" hangingPunct="1"/>
            <a:r>
              <a:rPr lang="nb-NO" smtClean="0"/>
              <a:t>rekrutteringsfirma, ca 1500-2000 / avtale</a:t>
            </a:r>
          </a:p>
          <a:p>
            <a:pPr eaLnBrk="1" hangingPunct="1"/>
            <a:r>
              <a:rPr lang="nb-NO" smtClean="0"/>
              <a:t>e-post til kollegaer, ”foreslå venner og slektninger, please”</a:t>
            </a:r>
          </a:p>
          <a:p>
            <a:pPr eaLnBrk="1" hangingPunct="1"/>
            <a:r>
              <a:rPr lang="nb-NO" smtClean="0"/>
              <a:t>plakater der disse brukere finnes: bibliotek, kantine, sykehus, togstasjon mm</a:t>
            </a:r>
          </a:p>
          <a:p>
            <a:pPr eaLnBrk="1" hangingPunct="1"/>
            <a:r>
              <a:rPr lang="nb-NO" smtClean="0"/>
              <a:t>annonser i nettavis, på facebook, eller twitter</a:t>
            </a:r>
          </a:p>
          <a:p>
            <a:pPr eaLnBrk="1" hangingPunct="1"/>
            <a:endParaRPr lang="nb-NO"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8849" name="Picture 3" descr="Screen shot 2012-04-05 at 1.38.01 PM.png"/>
          <p:cNvPicPr>
            <a:picLocks noChangeAspect="1"/>
          </p:cNvPicPr>
          <p:nvPr/>
        </p:nvPicPr>
        <p:blipFill>
          <a:blip r:embed="rId2"/>
          <a:srcRect/>
          <a:stretch>
            <a:fillRect/>
          </a:stretch>
        </p:blipFill>
        <p:spPr bwMode="auto">
          <a:xfrm>
            <a:off x="3492500" y="660400"/>
            <a:ext cx="3759200" cy="5346700"/>
          </a:xfrm>
          <a:prstGeom prst="rect">
            <a:avLst/>
          </a:prstGeom>
          <a:noFill/>
          <a:ln w="9525">
            <a:noFill/>
            <a:miter lim="800000"/>
            <a:headEnd/>
            <a:tailEnd/>
          </a:ln>
        </p:spPr>
      </p:pic>
      <p:sp>
        <p:nvSpPr>
          <p:cNvPr id="78850" name="TextBox 4"/>
          <p:cNvSpPr txBox="1">
            <a:spLocks noChangeArrowheads="1"/>
          </p:cNvSpPr>
          <p:nvPr/>
        </p:nvSpPr>
        <p:spPr bwMode="auto">
          <a:xfrm>
            <a:off x="1460500" y="812800"/>
            <a:ext cx="1497013" cy="523875"/>
          </a:xfrm>
          <a:prstGeom prst="rect">
            <a:avLst/>
          </a:prstGeom>
          <a:noFill/>
          <a:ln w="9525">
            <a:noFill/>
            <a:miter lim="800000"/>
            <a:headEnd/>
            <a:tailEnd/>
          </a:ln>
        </p:spPr>
        <p:txBody>
          <a:bodyPr wrap="none">
            <a:spAutoFit/>
          </a:bodyPr>
          <a:lstStyle/>
          <a:p>
            <a:r>
              <a:rPr lang="nb-NO" sz="2800">
                <a:latin typeface="Calibri" pitchFamily="34" charset="0"/>
              </a:rPr>
              <a:t>blikkfang</a:t>
            </a:r>
          </a:p>
        </p:txBody>
      </p:sp>
      <p:sp>
        <p:nvSpPr>
          <p:cNvPr id="78851" name="TextBox 5"/>
          <p:cNvSpPr txBox="1">
            <a:spLocks noChangeArrowheads="1"/>
          </p:cNvSpPr>
          <p:nvPr/>
        </p:nvSpPr>
        <p:spPr bwMode="auto">
          <a:xfrm>
            <a:off x="1460500" y="3429000"/>
            <a:ext cx="1697038" cy="954088"/>
          </a:xfrm>
          <a:prstGeom prst="rect">
            <a:avLst/>
          </a:prstGeom>
          <a:noFill/>
          <a:ln w="9525">
            <a:noFill/>
            <a:miter lim="800000"/>
            <a:headEnd/>
            <a:tailEnd/>
          </a:ln>
        </p:spPr>
        <p:txBody>
          <a:bodyPr wrap="none">
            <a:spAutoFit/>
          </a:bodyPr>
          <a:lstStyle/>
          <a:p>
            <a:r>
              <a:rPr lang="nb-NO" sz="2800">
                <a:latin typeface="Calibri" pitchFamily="34" charset="0"/>
              </a:rPr>
              <a:t>utfyllende </a:t>
            </a:r>
          </a:p>
          <a:p>
            <a:r>
              <a:rPr lang="nb-NO" sz="2800">
                <a:latin typeface="Calibri" pitchFamily="34" charset="0"/>
              </a:rPr>
              <a:t>info</a:t>
            </a:r>
          </a:p>
        </p:txBody>
      </p:sp>
      <p:sp>
        <p:nvSpPr>
          <p:cNvPr id="78852" name="TextBox 6"/>
          <p:cNvSpPr txBox="1">
            <a:spLocks noChangeArrowheads="1"/>
          </p:cNvSpPr>
          <p:nvPr/>
        </p:nvSpPr>
        <p:spPr bwMode="auto">
          <a:xfrm>
            <a:off x="1460500" y="2120900"/>
            <a:ext cx="1281113" cy="523875"/>
          </a:xfrm>
          <a:prstGeom prst="rect">
            <a:avLst/>
          </a:prstGeom>
          <a:noFill/>
          <a:ln w="9525">
            <a:noFill/>
            <a:miter lim="800000"/>
            <a:headEnd/>
            <a:tailEnd/>
          </a:ln>
        </p:spPr>
        <p:txBody>
          <a:bodyPr wrap="none">
            <a:spAutoFit/>
          </a:bodyPr>
          <a:lstStyle/>
          <a:p>
            <a:r>
              <a:rPr lang="nb-NO" sz="2800">
                <a:latin typeface="Calibri" pitchFamily="34" charset="0"/>
              </a:rPr>
              <a:t>utsiling</a:t>
            </a:r>
          </a:p>
        </p:txBody>
      </p:sp>
      <p:sp>
        <p:nvSpPr>
          <p:cNvPr id="78853" name="TextBox 7"/>
          <p:cNvSpPr txBox="1">
            <a:spLocks noChangeArrowheads="1"/>
          </p:cNvSpPr>
          <p:nvPr/>
        </p:nvSpPr>
        <p:spPr bwMode="auto">
          <a:xfrm>
            <a:off x="1460500" y="4978400"/>
            <a:ext cx="1163638" cy="954088"/>
          </a:xfrm>
          <a:prstGeom prst="rect">
            <a:avLst/>
          </a:prstGeom>
          <a:noFill/>
          <a:ln w="9525">
            <a:noFill/>
            <a:miter lim="800000"/>
            <a:headEnd/>
            <a:tailEnd/>
          </a:ln>
        </p:spPr>
        <p:txBody>
          <a:bodyPr wrap="none">
            <a:spAutoFit/>
          </a:bodyPr>
          <a:lstStyle/>
          <a:p>
            <a:r>
              <a:rPr lang="nb-NO" sz="2800">
                <a:latin typeface="Calibri" pitchFamily="34" charset="0"/>
              </a:rPr>
              <a:t>senke</a:t>
            </a:r>
          </a:p>
          <a:p>
            <a:r>
              <a:rPr lang="nb-NO" sz="2800">
                <a:latin typeface="Calibri" pitchFamily="34" charset="0"/>
              </a:rPr>
              <a:t>terskel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pPr eaLnBrk="1" hangingPunct="1"/>
            <a:r>
              <a:rPr lang="nb-NO" smtClean="0"/>
              <a:t>brukermatrisen</a:t>
            </a:r>
          </a:p>
        </p:txBody>
      </p:sp>
      <p:sp>
        <p:nvSpPr>
          <p:cNvPr id="79874" name="Content Placeholder 2"/>
          <p:cNvSpPr>
            <a:spLocks noGrp="1"/>
          </p:cNvSpPr>
          <p:nvPr>
            <p:ph idx="1"/>
          </p:nvPr>
        </p:nvSpPr>
        <p:spPr/>
        <p:txBody>
          <a:bodyPr/>
          <a:lstStyle/>
          <a:p>
            <a:pPr marL="0" indent="0" eaLnBrk="1" hangingPunct="1">
              <a:buFont typeface="Arial" charset="0"/>
              <a:buNone/>
            </a:pPr>
            <a:r>
              <a:rPr lang="nb-NO" smtClean="0"/>
              <a:t>Må vi teste med like mange menn, kvinner, studenter, foreldre, pensjonister, etnisk norske, ikke-norsk etniske, akademikere, byboere, folk fra landet, alle inntektsgrupper</a:t>
            </a:r>
            <a:r>
              <a:rPr lang="en-US" smtClean="0"/>
              <a:t>…?</a:t>
            </a:r>
            <a:endParaRPr lang="nb-NO" smtClean="0"/>
          </a:p>
        </p:txBody>
      </p:sp>
      <p:pic>
        <p:nvPicPr>
          <p:cNvPr id="79875" name="Picture 3"/>
          <p:cNvPicPr>
            <a:picLocks noChangeAspect="1"/>
          </p:cNvPicPr>
          <p:nvPr/>
        </p:nvPicPr>
        <p:blipFill>
          <a:blip r:embed="rId2"/>
          <a:srcRect/>
          <a:stretch>
            <a:fillRect/>
          </a:stretch>
        </p:blipFill>
        <p:spPr bwMode="auto">
          <a:xfrm>
            <a:off x="3021013" y="4135438"/>
            <a:ext cx="3417887" cy="227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nb-NO">
                <a:solidFill>
                  <a:schemeClr val="accent6">
                    <a:lumMod val="75000"/>
                  </a:schemeClr>
                </a:solidFill>
              </a:rPr>
              <a:t>påstand</a:t>
            </a:r>
          </a:p>
        </p:txBody>
      </p:sp>
      <p:sp>
        <p:nvSpPr>
          <p:cNvPr id="3" name="Content Placeholder 2"/>
          <p:cNvSpPr>
            <a:spLocks noGrp="1"/>
          </p:cNvSpPr>
          <p:nvPr>
            <p:ph idx="1"/>
          </p:nvPr>
        </p:nvSpPr>
        <p:spPr>
          <a:xfrm>
            <a:off x="1235075" y="2811463"/>
            <a:ext cx="7048500" cy="3511550"/>
          </a:xfrm>
        </p:spPr>
        <p:txBody>
          <a:bodyPr rtlCol="0">
            <a:normAutofit fontScale="92500"/>
          </a:bodyPr>
          <a:lstStyle/>
          <a:p>
            <a:pPr eaLnBrk="1" fontAlgn="auto" hangingPunct="1">
              <a:spcAft>
                <a:spcPts val="0"/>
              </a:spcAft>
              <a:buFont typeface="Arial"/>
              <a:buNone/>
              <a:defRPr/>
            </a:pPr>
            <a:endParaRPr lang="nb-NO" sz="3600"/>
          </a:p>
          <a:p>
            <a:pPr marL="514350" indent="-514350" eaLnBrk="1" fontAlgn="auto" hangingPunct="1">
              <a:spcAft>
                <a:spcPts val="1200"/>
              </a:spcAft>
              <a:buFont typeface="+mj-lt"/>
              <a:buAutoNum type="arabicPeriod"/>
              <a:defRPr/>
            </a:pPr>
            <a:r>
              <a:rPr lang="nb-NO" sz="3600"/>
              <a:t>Brukeren har selv en grunn til å bruke ditt produkt/system/websted.</a:t>
            </a:r>
          </a:p>
          <a:p>
            <a:pPr marL="514350" indent="-514350" eaLnBrk="1" fontAlgn="auto" hangingPunct="1">
              <a:spcAft>
                <a:spcPts val="1200"/>
              </a:spcAft>
              <a:buFont typeface="+mj-lt"/>
              <a:buAutoNum type="arabicPeriod"/>
              <a:defRPr/>
            </a:pPr>
            <a:r>
              <a:rPr lang="nb-NO" sz="3600"/>
              <a:t>Brukerens kjennskap til domenet</a:t>
            </a:r>
          </a:p>
          <a:p>
            <a:pPr marL="514350" indent="-514350" eaLnBrk="1" fontAlgn="auto" hangingPunct="1">
              <a:spcAft>
                <a:spcPts val="1200"/>
              </a:spcAft>
              <a:buFont typeface="+mj-lt"/>
              <a:buAutoNum type="arabicPeriod"/>
              <a:defRPr/>
            </a:pPr>
            <a:r>
              <a:rPr lang="nb-NO" sz="3600"/>
              <a:t>Brukerens dataferdigheter</a:t>
            </a:r>
          </a:p>
          <a:p>
            <a:pPr eaLnBrk="1" fontAlgn="auto" hangingPunct="1">
              <a:spcAft>
                <a:spcPts val="0"/>
              </a:spcAft>
              <a:buFont typeface="Arial"/>
              <a:buChar char="•"/>
              <a:defRPr/>
            </a:pPr>
            <a:endParaRPr lang="nb-NO" sz="3600"/>
          </a:p>
        </p:txBody>
      </p:sp>
      <p:pic>
        <p:nvPicPr>
          <p:cNvPr id="80899" name="Picture 3"/>
          <p:cNvPicPr>
            <a:picLocks noChangeAspect="1"/>
          </p:cNvPicPr>
          <p:nvPr/>
        </p:nvPicPr>
        <p:blipFill>
          <a:blip r:embed="rId2"/>
          <a:srcRect/>
          <a:stretch>
            <a:fillRect/>
          </a:stretch>
        </p:blipFill>
        <p:spPr bwMode="auto">
          <a:xfrm>
            <a:off x="6618288" y="414338"/>
            <a:ext cx="1868487" cy="2068512"/>
          </a:xfrm>
          <a:prstGeom prst="rect">
            <a:avLst/>
          </a:prstGeom>
          <a:noFill/>
          <a:ln w="9525">
            <a:noFill/>
            <a:miter lim="800000"/>
            <a:headEnd/>
            <a:tailEnd/>
          </a:ln>
        </p:spPr>
      </p:pic>
      <p:sp>
        <p:nvSpPr>
          <p:cNvPr id="80900" name="Rectangle 4"/>
          <p:cNvSpPr>
            <a:spLocks noChangeArrowheads="1"/>
          </p:cNvSpPr>
          <p:nvPr/>
        </p:nvSpPr>
        <p:spPr bwMode="auto">
          <a:xfrm>
            <a:off x="990600" y="1470025"/>
            <a:ext cx="6494463" cy="1077913"/>
          </a:xfrm>
          <a:prstGeom prst="rect">
            <a:avLst/>
          </a:prstGeom>
          <a:noFill/>
          <a:ln w="9525">
            <a:noFill/>
            <a:miter lim="800000"/>
            <a:headEnd/>
            <a:tailEnd/>
          </a:ln>
        </p:spPr>
        <p:txBody>
          <a:bodyPr>
            <a:spAutoFit/>
          </a:bodyPr>
          <a:lstStyle/>
          <a:p>
            <a:r>
              <a:rPr lang="nb-NO" sz="3200">
                <a:solidFill>
                  <a:srgbClr val="881A87"/>
                </a:solidFill>
                <a:latin typeface="Calibri" pitchFamily="34" charset="0"/>
              </a:rPr>
              <a:t>3 faktorer teller når du skal velge testbrukere: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5" name="Straight Arrow Connector 4"/>
          <p:cNvCxnSpPr/>
          <p:nvPr/>
        </p:nvCxnSpPr>
        <p:spPr>
          <a:xfrm>
            <a:off x="2641600" y="5286375"/>
            <a:ext cx="59705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922" name="TextBox 6"/>
          <p:cNvSpPr txBox="1">
            <a:spLocks noChangeArrowheads="1"/>
          </p:cNvSpPr>
          <p:nvPr/>
        </p:nvSpPr>
        <p:spPr bwMode="auto">
          <a:xfrm>
            <a:off x="2001838" y="1270000"/>
            <a:ext cx="531812" cy="369888"/>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1923" name="TextBox 7"/>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925" name="TextBox 11"/>
          <p:cNvSpPr txBox="1">
            <a:spLocks noChangeArrowheads="1"/>
          </p:cNvSpPr>
          <p:nvPr/>
        </p:nvSpPr>
        <p:spPr bwMode="auto">
          <a:xfrm>
            <a:off x="2679700" y="5357813"/>
            <a:ext cx="447675" cy="369887"/>
          </a:xfrm>
          <a:prstGeom prst="rect">
            <a:avLst/>
          </a:prstGeom>
          <a:noFill/>
          <a:ln w="9525">
            <a:noFill/>
            <a:miter lim="800000"/>
            <a:headEnd/>
            <a:tailEnd/>
          </a:ln>
        </p:spPr>
        <p:txBody>
          <a:bodyPr wrap="none">
            <a:spAutoFit/>
          </a:bodyPr>
          <a:lstStyle/>
          <a:p>
            <a:r>
              <a:rPr lang="nb-NO">
                <a:latin typeface="Calibri" pitchFamily="34" charset="0"/>
              </a:rPr>
              <a:t>lav</a:t>
            </a:r>
          </a:p>
        </p:txBody>
      </p:sp>
      <p:sp>
        <p:nvSpPr>
          <p:cNvPr id="81926" name="TextBox 12"/>
          <p:cNvSpPr txBox="1">
            <a:spLocks noChangeArrowheads="1"/>
          </p:cNvSpPr>
          <p:nvPr/>
        </p:nvSpPr>
        <p:spPr bwMode="auto">
          <a:xfrm>
            <a:off x="8047038" y="5340350"/>
            <a:ext cx="530225" cy="368300"/>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1927" name="TextBox 16"/>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8" name="Straight Arrow Connector 17"/>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Oval 18"/>
          <p:cNvSpPr/>
          <p:nvPr/>
        </p:nvSpPr>
        <p:spPr>
          <a:xfrm>
            <a:off x="1547813" y="3160713"/>
            <a:ext cx="7253287" cy="27717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cxnSp>
        <p:nvCxnSpPr>
          <p:cNvPr id="5" name="Straight Arrow Connector 4"/>
          <p:cNvCxnSpPr/>
          <p:nvPr/>
        </p:nvCxnSpPr>
        <p:spPr>
          <a:xfrm>
            <a:off x="2559050" y="4414838"/>
            <a:ext cx="5969000"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947" name="TextBox 6"/>
          <p:cNvSpPr txBox="1">
            <a:spLocks noChangeArrowheads="1"/>
          </p:cNvSpPr>
          <p:nvPr/>
        </p:nvSpPr>
        <p:spPr bwMode="auto">
          <a:xfrm>
            <a:off x="1919288" y="398463"/>
            <a:ext cx="531812" cy="369887"/>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2948" name="TextBox 7"/>
          <p:cNvSpPr txBox="1">
            <a:spLocks noChangeArrowheads="1"/>
          </p:cNvSpPr>
          <p:nvPr/>
        </p:nvSpPr>
        <p:spPr bwMode="auto">
          <a:xfrm>
            <a:off x="2020888" y="4060825"/>
            <a:ext cx="449262"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485775" y="2312988"/>
            <a:ext cx="4164013"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950" name="TextBox 13"/>
          <p:cNvSpPr txBox="1">
            <a:spLocks noChangeArrowheads="1"/>
          </p:cNvSpPr>
          <p:nvPr/>
        </p:nvSpPr>
        <p:spPr bwMode="auto">
          <a:xfrm>
            <a:off x="4078288" y="3486150"/>
            <a:ext cx="3087687" cy="522288"/>
          </a:xfrm>
          <a:prstGeom prst="rect">
            <a:avLst/>
          </a:prstGeom>
          <a:noFill/>
          <a:ln w="9525">
            <a:noFill/>
            <a:miter lim="800000"/>
            <a:headEnd/>
            <a:tailEnd/>
          </a:ln>
        </p:spPr>
        <p:txBody>
          <a:bodyPr>
            <a:spAutoFit/>
          </a:bodyPr>
          <a:lstStyle/>
          <a:p>
            <a:r>
              <a:rPr lang="nb-NO" sz="2800">
                <a:latin typeface="Calibri" pitchFamily="34" charset="0"/>
              </a:rPr>
              <a:t>Dyktighet på </a:t>
            </a:r>
            <a:r>
              <a:rPr lang="nb-NO" sz="2800" i="1">
                <a:latin typeface="Calibri" pitchFamily="34" charset="0"/>
              </a:rPr>
              <a:t>web</a:t>
            </a:r>
          </a:p>
        </p:txBody>
      </p:sp>
      <p:sp>
        <p:nvSpPr>
          <p:cNvPr id="82951" name="TextBox 10"/>
          <p:cNvSpPr txBox="1">
            <a:spLocks noChangeArrowheads="1"/>
          </p:cNvSpPr>
          <p:nvPr/>
        </p:nvSpPr>
        <p:spPr bwMode="auto">
          <a:xfrm>
            <a:off x="7305675" y="4606925"/>
            <a:ext cx="1425575" cy="647700"/>
          </a:xfrm>
          <a:prstGeom prst="rect">
            <a:avLst/>
          </a:prstGeom>
          <a:noFill/>
          <a:ln w="9525">
            <a:noFill/>
            <a:miter lim="800000"/>
            <a:headEnd/>
            <a:tailEnd/>
          </a:ln>
        </p:spPr>
        <p:txBody>
          <a:bodyPr wrap="none">
            <a:spAutoFit/>
          </a:bodyPr>
          <a:lstStyle/>
          <a:p>
            <a:r>
              <a:rPr lang="nb-NO">
                <a:latin typeface="Calibri" pitchFamily="34" charset="0"/>
              </a:rPr>
              <a:t>webdesigner,</a:t>
            </a:r>
          </a:p>
          <a:p>
            <a:r>
              <a:rPr lang="nb-NO">
                <a:latin typeface="Calibri" pitchFamily="34" charset="0"/>
              </a:rPr>
              <a:t>utvikler</a:t>
            </a:r>
          </a:p>
        </p:txBody>
      </p:sp>
      <p:sp>
        <p:nvSpPr>
          <p:cNvPr id="82952" name="TextBox 14"/>
          <p:cNvSpPr txBox="1">
            <a:spLocks noChangeArrowheads="1"/>
          </p:cNvSpPr>
          <p:nvPr/>
        </p:nvSpPr>
        <p:spPr bwMode="auto">
          <a:xfrm>
            <a:off x="2735263" y="4606925"/>
            <a:ext cx="1131887" cy="923925"/>
          </a:xfrm>
          <a:prstGeom prst="rect">
            <a:avLst/>
          </a:prstGeom>
          <a:noFill/>
          <a:ln w="9525">
            <a:noFill/>
            <a:miter lim="800000"/>
            <a:headEnd/>
            <a:tailEnd/>
          </a:ln>
        </p:spPr>
        <p:txBody>
          <a:bodyPr wrap="none">
            <a:spAutoFit/>
          </a:bodyPr>
          <a:lstStyle/>
          <a:p>
            <a:r>
              <a:rPr lang="nb-NO">
                <a:latin typeface="Calibri" pitchFamily="34" charset="0"/>
              </a:rPr>
              <a:t>kun</a:t>
            </a:r>
          </a:p>
          <a:p>
            <a:r>
              <a:rPr lang="nb-NO">
                <a:latin typeface="Calibri" pitchFamily="34" charset="0"/>
              </a:rPr>
              <a:t>surfing</a:t>
            </a:r>
          </a:p>
          <a:p>
            <a:r>
              <a:rPr lang="nb-NO">
                <a:latin typeface="Calibri" pitchFamily="34" charset="0"/>
              </a:rPr>
              <a:t>og Google</a:t>
            </a:r>
          </a:p>
        </p:txBody>
      </p:sp>
      <p:sp>
        <p:nvSpPr>
          <p:cNvPr id="82953" name="TextBox 15"/>
          <p:cNvSpPr txBox="1">
            <a:spLocks noChangeArrowheads="1"/>
          </p:cNvSpPr>
          <p:nvPr/>
        </p:nvSpPr>
        <p:spPr bwMode="auto">
          <a:xfrm>
            <a:off x="3957638" y="4606925"/>
            <a:ext cx="1042987" cy="647700"/>
          </a:xfrm>
          <a:prstGeom prst="rect">
            <a:avLst/>
          </a:prstGeom>
          <a:noFill/>
          <a:ln w="9525">
            <a:noFill/>
            <a:miter lim="800000"/>
            <a:headEnd/>
            <a:tailEnd/>
          </a:ln>
        </p:spPr>
        <p:txBody>
          <a:bodyPr wrap="none">
            <a:spAutoFit/>
          </a:bodyPr>
          <a:lstStyle/>
          <a:p>
            <a:r>
              <a:rPr lang="nb-NO">
                <a:latin typeface="Calibri" pitchFamily="34" charset="0"/>
              </a:rPr>
              <a:t>e-post</a:t>
            </a:r>
          </a:p>
          <a:p>
            <a:r>
              <a:rPr lang="nb-NO">
                <a:latin typeface="Calibri" pitchFamily="34" charset="0"/>
              </a:rPr>
              <a:t>facebook</a:t>
            </a:r>
          </a:p>
        </p:txBody>
      </p:sp>
      <p:sp>
        <p:nvSpPr>
          <p:cNvPr id="82954" name="TextBox 16"/>
          <p:cNvSpPr txBox="1">
            <a:spLocks noChangeArrowheads="1"/>
          </p:cNvSpPr>
          <p:nvPr/>
        </p:nvSpPr>
        <p:spPr bwMode="auto">
          <a:xfrm>
            <a:off x="5129213" y="4606925"/>
            <a:ext cx="1025525" cy="647700"/>
          </a:xfrm>
          <a:prstGeom prst="rect">
            <a:avLst/>
          </a:prstGeom>
          <a:noFill/>
          <a:ln w="9525">
            <a:noFill/>
            <a:miter lim="800000"/>
            <a:headEnd/>
            <a:tailEnd/>
          </a:ln>
        </p:spPr>
        <p:txBody>
          <a:bodyPr wrap="none">
            <a:spAutoFit/>
          </a:bodyPr>
          <a:lstStyle/>
          <a:p>
            <a:r>
              <a:rPr lang="nb-NO">
                <a:latin typeface="Calibri" pitchFamily="34" charset="0"/>
              </a:rPr>
              <a:t>nettbank</a:t>
            </a:r>
          </a:p>
          <a:p>
            <a:r>
              <a:rPr lang="nb-NO">
                <a:latin typeface="Calibri" pitchFamily="34" charset="0"/>
              </a:rPr>
              <a:t>kortkjøp</a:t>
            </a:r>
          </a:p>
        </p:txBody>
      </p:sp>
      <p:sp>
        <p:nvSpPr>
          <p:cNvPr id="82955" name="TextBox 17"/>
          <p:cNvSpPr txBox="1">
            <a:spLocks noChangeArrowheads="1"/>
          </p:cNvSpPr>
          <p:nvPr/>
        </p:nvSpPr>
        <p:spPr bwMode="auto">
          <a:xfrm>
            <a:off x="6283325" y="4606925"/>
            <a:ext cx="893763" cy="647700"/>
          </a:xfrm>
          <a:prstGeom prst="rect">
            <a:avLst/>
          </a:prstGeom>
          <a:noFill/>
          <a:ln w="9525">
            <a:noFill/>
            <a:miter lim="800000"/>
            <a:headEnd/>
            <a:tailEnd/>
          </a:ln>
        </p:spPr>
        <p:txBody>
          <a:bodyPr wrap="none">
            <a:spAutoFit/>
          </a:bodyPr>
          <a:lstStyle/>
          <a:p>
            <a:r>
              <a:rPr lang="nb-NO">
                <a:latin typeface="Calibri" pitchFamily="34" charset="0"/>
              </a:rPr>
              <a:t>blogger</a:t>
            </a:r>
          </a:p>
          <a:p>
            <a:r>
              <a:rPr lang="nb-NO">
                <a:latin typeface="Calibri" pitchFamily="34" charset="0"/>
              </a:rPr>
              <a:t>selv</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Oval 18"/>
          <p:cNvSpPr/>
          <p:nvPr/>
        </p:nvSpPr>
        <p:spPr>
          <a:xfrm rot="5400000">
            <a:off x="-707232" y="1161257"/>
            <a:ext cx="4189413" cy="3276600"/>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cxnSp>
        <p:nvCxnSpPr>
          <p:cNvPr id="5" name="Straight Arrow Connector 4"/>
          <p:cNvCxnSpPr/>
          <p:nvPr/>
        </p:nvCxnSpPr>
        <p:spPr>
          <a:xfrm>
            <a:off x="2641600" y="5286375"/>
            <a:ext cx="59705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971" name="TextBox 7"/>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3973" name="TextBox 11"/>
          <p:cNvSpPr txBox="1">
            <a:spLocks noChangeArrowheads="1"/>
          </p:cNvSpPr>
          <p:nvPr/>
        </p:nvSpPr>
        <p:spPr bwMode="auto">
          <a:xfrm>
            <a:off x="2679700" y="5357813"/>
            <a:ext cx="447675" cy="369887"/>
          </a:xfrm>
          <a:prstGeom prst="rect">
            <a:avLst/>
          </a:prstGeom>
          <a:noFill/>
          <a:ln w="9525">
            <a:noFill/>
            <a:miter lim="800000"/>
            <a:headEnd/>
            <a:tailEnd/>
          </a:ln>
        </p:spPr>
        <p:txBody>
          <a:bodyPr wrap="none">
            <a:spAutoFit/>
          </a:bodyPr>
          <a:lstStyle/>
          <a:p>
            <a:r>
              <a:rPr lang="nb-NO">
                <a:latin typeface="Calibri" pitchFamily="34" charset="0"/>
              </a:rPr>
              <a:t>lav</a:t>
            </a:r>
          </a:p>
        </p:txBody>
      </p:sp>
      <p:sp>
        <p:nvSpPr>
          <p:cNvPr id="83974" name="TextBox 12"/>
          <p:cNvSpPr txBox="1">
            <a:spLocks noChangeArrowheads="1"/>
          </p:cNvSpPr>
          <p:nvPr/>
        </p:nvSpPr>
        <p:spPr bwMode="auto">
          <a:xfrm>
            <a:off x="8047038" y="5340350"/>
            <a:ext cx="530225" cy="368300"/>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3975" name="TextBox 10"/>
          <p:cNvSpPr txBox="1">
            <a:spLocks noChangeArrowheads="1"/>
          </p:cNvSpPr>
          <p:nvPr/>
        </p:nvSpPr>
        <p:spPr bwMode="auto">
          <a:xfrm>
            <a:off x="588963" y="4060825"/>
            <a:ext cx="2082800" cy="368300"/>
          </a:xfrm>
          <a:prstGeom prst="rect">
            <a:avLst/>
          </a:prstGeom>
          <a:noFill/>
          <a:ln w="9525">
            <a:noFill/>
            <a:miter lim="800000"/>
            <a:headEnd/>
            <a:tailEnd/>
          </a:ln>
        </p:spPr>
        <p:txBody>
          <a:bodyPr wrap="none">
            <a:spAutoFit/>
          </a:bodyPr>
          <a:lstStyle/>
          <a:p>
            <a:r>
              <a:rPr lang="nb-NO">
                <a:latin typeface="Calibri" pitchFamily="34" charset="0"/>
              </a:rPr>
              <a:t>vet hvor rådhuset er</a:t>
            </a:r>
          </a:p>
        </p:txBody>
      </p:sp>
      <p:sp>
        <p:nvSpPr>
          <p:cNvPr id="83976" name="TextBox 14"/>
          <p:cNvSpPr txBox="1">
            <a:spLocks noChangeArrowheads="1"/>
          </p:cNvSpPr>
          <p:nvPr/>
        </p:nvSpPr>
        <p:spPr bwMode="auto">
          <a:xfrm>
            <a:off x="542925" y="3343275"/>
            <a:ext cx="2128838" cy="368300"/>
          </a:xfrm>
          <a:prstGeom prst="rect">
            <a:avLst/>
          </a:prstGeom>
          <a:noFill/>
          <a:ln w="9525">
            <a:noFill/>
            <a:miter lim="800000"/>
            <a:headEnd/>
            <a:tailEnd/>
          </a:ln>
        </p:spPr>
        <p:txBody>
          <a:bodyPr wrap="none">
            <a:spAutoFit/>
          </a:bodyPr>
          <a:lstStyle/>
          <a:p>
            <a:r>
              <a:rPr lang="nb-NO">
                <a:latin typeface="Calibri" pitchFamily="34" charset="0"/>
              </a:rPr>
              <a:t>vet hvem er ordfører</a:t>
            </a:r>
          </a:p>
        </p:txBody>
      </p:sp>
      <p:sp>
        <p:nvSpPr>
          <p:cNvPr id="83977" name="TextBox 15"/>
          <p:cNvSpPr txBox="1">
            <a:spLocks noChangeArrowheads="1"/>
          </p:cNvSpPr>
          <p:nvPr/>
        </p:nvSpPr>
        <p:spPr bwMode="auto">
          <a:xfrm>
            <a:off x="488950" y="2347913"/>
            <a:ext cx="2182813" cy="646112"/>
          </a:xfrm>
          <a:prstGeom prst="rect">
            <a:avLst/>
          </a:prstGeom>
          <a:noFill/>
          <a:ln w="9525">
            <a:noFill/>
            <a:miter lim="800000"/>
            <a:headEnd/>
            <a:tailEnd/>
          </a:ln>
        </p:spPr>
        <p:txBody>
          <a:bodyPr wrap="none">
            <a:spAutoFit/>
          </a:bodyPr>
          <a:lstStyle/>
          <a:p>
            <a:pPr algn="r"/>
            <a:r>
              <a:rPr lang="nb-NO">
                <a:latin typeface="Calibri" pitchFamily="34" charset="0"/>
              </a:rPr>
              <a:t>vet hvilke fagavdeling</a:t>
            </a:r>
          </a:p>
          <a:p>
            <a:pPr algn="r"/>
            <a:r>
              <a:rPr lang="nb-NO">
                <a:latin typeface="Calibri" pitchFamily="34" charset="0"/>
              </a:rPr>
              <a:t>har ansvar for hva</a:t>
            </a:r>
          </a:p>
        </p:txBody>
      </p:sp>
      <p:sp>
        <p:nvSpPr>
          <p:cNvPr id="83978" name="TextBox 16"/>
          <p:cNvSpPr txBox="1">
            <a:spLocks noChangeArrowheads="1"/>
          </p:cNvSpPr>
          <p:nvPr/>
        </p:nvSpPr>
        <p:spPr bwMode="auto">
          <a:xfrm>
            <a:off x="101600" y="1354138"/>
            <a:ext cx="2570163" cy="646112"/>
          </a:xfrm>
          <a:prstGeom prst="rect">
            <a:avLst/>
          </a:prstGeom>
          <a:noFill/>
          <a:ln w="9525">
            <a:noFill/>
            <a:miter lim="800000"/>
            <a:headEnd/>
            <a:tailEnd/>
          </a:ln>
        </p:spPr>
        <p:txBody>
          <a:bodyPr wrap="none">
            <a:spAutoFit/>
          </a:bodyPr>
          <a:lstStyle/>
          <a:p>
            <a:pPr algn="r"/>
            <a:r>
              <a:rPr lang="nb-NO">
                <a:latin typeface="Calibri" pitchFamily="34" charset="0"/>
              </a:rPr>
              <a:t>kjenner saksbehandlings/</a:t>
            </a:r>
          </a:p>
          <a:p>
            <a:pPr algn="r"/>
            <a:r>
              <a:rPr lang="nb-NO">
                <a:latin typeface="Calibri" pitchFamily="34" charset="0"/>
              </a:rPr>
              <a:t>forvaltningsrutiner</a:t>
            </a:r>
          </a:p>
        </p:txBody>
      </p:sp>
      <p:sp>
        <p:nvSpPr>
          <p:cNvPr id="83979" name="TextBox 17"/>
          <p:cNvSpPr txBox="1">
            <a:spLocks noChangeArrowheads="1"/>
          </p:cNvSpPr>
          <p:nvPr/>
        </p:nvSpPr>
        <p:spPr bwMode="auto">
          <a:xfrm>
            <a:off x="3476625" y="1881188"/>
            <a:ext cx="3660775" cy="2247900"/>
          </a:xfrm>
          <a:prstGeom prst="rect">
            <a:avLst/>
          </a:prstGeom>
          <a:noFill/>
          <a:ln w="9525">
            <a:noFill/>
            <a:miter lim="800000"/>
            <a:headEnd/>
            <a:tailEnd/>
          </a:ln>
        </p:spPr>
        <p:txBody>
          <a:bodyPr>
            <a:spAutoFit/>
          </a:bodyPr>
          <a:lstStyle/>
          <a:p>
            <a:r>
              <a:rPr lang="nb-NO" sz="2800">
                <a:latin typeface="Calibri" pitchFamily="34" charset="0"/>
              </a:rPr>
              <a:t>Kjennskap til vår domene</a:t>
            </a:r>
          </a:p>
          <a:p>
            <a:r>
              <a:rPr lang="nb-NO" sz="2800">
                <a:latin typeface="Calibri" pitchFamily="34" charset="0"/>
              </a:rPr>
              <a:t>(Her er kommune brukt som eksempel </a:t>
            </a:r>
            <a:r>
              <a:rPr lang="en-US" sz="2800">
                <a:latin typeface="Calibri" pitchFamily="34" charset="0"/>
              </a:rPr>
              <a:t>–</a:t>
            </a:r>
            <a:r>
              <a:rPr lang="nb-NO" sz="2800">
                <a:latin typeface="Calibri" pitchFamily="34" charset="0"/>
              </a:rPr>
              <a:t> sett inn din egen skala)</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5" name="Straight Arrow Connector 4"/>
          <p:cNvCxnSpPr/>
          <p:nvPr/>
        </p:nvCxnSpPr>
        <p:spPr>
          <a:xfrm>
            <a:off x="2641600" y="5286375"/>
            <a:ext cx="59705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4994" name="TextBox 5"/>
          <p:cNvSpPr txBox="1">
            <a:spLocks noChangeArrowheads="1"/>
          </p:cNvSpPr>
          <p:nvPr/>
        </p:nvSpPr>
        <p:spPr bwMode="auto">
          <a:xfrm>
            <a:off x="185738" y="2651125"/>
            <a:ext cx="2390775" cy="954088"/>
          </a:xfrm>
          <a:prstGeom prst="rect">
            <a:avLst/>
          </a:prstGeom>
          <a:noFill/>
          <a:ln w="9525">
            <a:noFill/>
            <a:miter lim="800000"/>
            <a:headEnd/>
            <a:tailEnd/>
          </a:ln>
        </p:spPr>
        <p:txBody>
          <a:bodyPr>
            <a:spAutoFit/>
          </a:bodyPr>
          <a:lstStyle/>
          <a:p>
            <a:r>
              <a:rPr lang="nb-NO" sz="2800">
                <a:latin typeface="Calibri" pitchFamily="34" charset="0"/>
              </a:rPr>
              <a:t>Kjennskap til vår domene</a:t>
            </a:r>
          </a:p>
        </p:txBody>
      </p:sp>
      <p:sp>
        <p:nvSpPr>
          <p:cNvPr id="84995" name="TextBox 6"/>
          <p:cNvSpPr txBox="1">
            <a:spLocks noChangeArrowheads="1"/>
          </p:cNvSpPr>
          <p:nvPr/>
        </p:nvSpPr>
        <p:spPr bwMode="auto">
          <a:xfrm>
            <a:off x="2001838" y="1270000"/>
            <a:ext cx="531812" cy="369888"/>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4996" name="TextBox 7"/>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4998" name="TextBox 11"/>
          <p:cNvSpPr txBox="1">
            <a:spLocks noChangeArrowheads="1"/>
          </p:cNvSpPr>
          <p:nvPr/>
        </p:nvSpPr>
        <p:spPr bwMode="auto">
          <a:xfrm>
            <a:off x="2679700" y="5357813"/>
            <a:ext cx="447675" cy="369887"/>
          </a:xfrm>
          <a:prstGeom prst="rect">
            <a:avLst/>
          </a:prstGeom>
          <a:noFill/>
          <a:ln w="9525">
            <a:noFill/>
            <a:miter lim="800000"/>
            <a:headEnd/>
            <a:tailEnd/>
          </a:ln>
        </p:spPr>
        <p:txBody>
          <a:bodyPr wrap="none">
            <a:spAutoFit/>
          </a:bodyPr>
          <a:lstStyle/>
          <a:p>
            <a:r>
              <a:rPr lang="nb-NO">
                <a:latin typeface="Calibri" pitchFamily="34" charset="0"/>
              </a:rPr>
              <a:t>lav</a:t>
            </a:r>
          </a:p>
        </p:txBody>
      </p:sp>
      <p:sp>
        <p:nvSpPr>
          <p:cNvPr id="84999" name="TextBox 12"/>
          <p:cNvSpPr txBox="1">
            <a:spLocks noChangeArrowheads="1"/>
          </p:cNvSpPr>
          <p:nvPr/>
        </p:nvSpPr>
        <p:spPr bwMode="auto">
          <a:xfrm>
            <a:off x="8047038" y="5340350"/>
            <a:ext cx="530225" cy="368300"/>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5000" name="TextBox 13"/>
          <p:cNvSpPr txBox="1">
            <a:spLocks noChangeArrowheads="1"/>
          </p:cNvSpPr>
          <p:nvPr/>
        </p:nvSpPr>
        <p:spPr bwMode="auto">
          <a:xfrm>
            <a:off x="4319588" y="5654675"/>
            <a:ext cx="3087687" cy="523875"/>
          </a:xfrm>
          <a:prstGeom prst="rect">
            <a:avLst/>
          </a:prstGeom>
          <a:noFill/>
          <a:ln w="9525">
            <a:noFill/>
            <a:miter lim="800000"/>
            <a:headEnd/>
            <a:tailEnd/>
          </a:ln>
        </p:spPr>
        <p:txBody>
          <a:bodyPr>
            <a:spAutoFit/>
          </a:bodyPr>
          <a:lstStyle/>
          <a:p>
            <a:r>
              <a:rPr lang="nb-NO" sz="2800">
                <a:latin typeface="Calibri" pitchFamily="34" charset="0"/>
              </a:rPr>
              <a:t>Dyktighet på web</a:t>
            </a:r>
          </a:p>
        </p:txBody>
      </p:sp>
      <p:sp>
        <p:nvSpPr>
          <p:cNvPr id="85001" name="TextBox 16"/>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8" name="Straight Arrow Connector 17"/>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70175" y="3254375"/>
            <a:ext cx="5867400" cy="1588"/>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740944" y="3202782"/>
            <a:ext cx="4143375" cy="1587"/>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945313" y="1531938"/>
            <a:ext cx="500062" cy="444500"/>
          </a:xfrm>
          <a:prstGeom prst="line">
            <a:avLst/>
          </a:prstGeom>
          <a:ln w="57150" cap="flat" cmpd="sng" algn="ctr">
            <a:solidFill>
              <a:schemeClr val="accent6">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6945313" y="1531938"/>
            <a:ext cx="500062" cy="444500"/>
          </a:xfrm>
          <a:prstGeom prst="line">
            <a:avLst/>
          </a:prstGeom>
          <a:ln w="57150" cap="flat" cmpd="sng" algn="ctr">
            <a:solidFill>
              <a:schemeClr val="accent6">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5007" name="TextBox 24"/>
          <p:cNvSpPr txBox="1">
            <a:spLocks noChangeArrowheads="1"/>
          </p:cNvSpPr>
          <p:nvPr/>
        </p:nvSpPr>
        <p:spPr bwMode="auto">
          <a:xfrm>
            <a:off x="6897688" y="2057400"/>
            <a:ext cx="636587" cy="369888"/>
          </a:xfrm>
          <a:prstGeom prst="rect">
            <a:avLst/>
          </a:prstGeom>
          <a:noFill/>
          <a:ln w="9525">
            <a:noFill/>
            <a:miter lim="800000"/>
            <a:headEnd/>
            <a:tailEnd/>
          </a:ln>
        </p:spPr>
        <p:txBody>
          <a:bodyPr wrap="none">
            <a:spAutoFit/>
          </a:bodyPr>
          <a:lstStyle/>
          <a:p>
            <a:r>
              <a:rPr lang="nb-NO">
                <a:latin typeface="Calibri" pitchFamily="34" charset="0"/>
              </a:rPr>
              <a:t>deg?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Oval 20"/>
          <p:cNvSpPr/>
          <p:nvPr/>
        </p:nvSpPr>
        <p:spPr>
          <a:xfrm>
            <a:off x="5380038" y="584200"/>
            <a:ext cx="3763962" cy="2947988"/>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sz="3200">
                <a:solidFill>
                  <a:schemeClr val="tx1">
                    <a:lumMod val="75000"/>
                    <a:lumOff val="25000"/>
                  </a:schemeClr>
                </a:solidFill>
              </a:rPr>
              <a:t>Hvis du og</a:t>
            </a:r>
          </a:p>
          <a:p>
            <a:pPr algn="ctr" fontAlgn="auto">
              <a:spcBef>
                <a:spcPts val="0"/>
              </a:spcBef>
              <a:spcAft>
                <a:spcPts val="0"/>
              </a:spcAft>
              <a:defRPr/>
            </a:pPr>
            <a:r>
              <a:rPr lang="nb-NO" sz="3200">
                <a:solidFill>
                  <a:schemeClr val="tx1">
                    <a:lumMod val="75000"/>
                    <a:lumOff val="25000"/>
                  </a:schemeClr>
                </a:solidFill>
              </a:rPr>
              <a:t>kollegaene</a:t>
            </a:r>
          </a:p>
          <a:p>
            <a:pPr algn="ctr" fontAlgn="auto">
              <a:spcBef>
                <a:spcPts val="0"/>
              </a:spcBef>
              <a:spcAft>
                <a:spcPts val="0"/>
              </a:spcAft>
              <a:defRPr/>
            </a:pPr>
            <a:r>
              <a:rPr lang="nb-NO" sz="3200">
                <a:solidFill>
                  <a:schemeClr val="tx1">
                    <a:lumMod val="75000"/>
                    <a:lumOff val="25000"/>
                  </a:schemeClr>
                </a:solidFill>
              </a:rPr>
              <a:t>er mest her</a:t>
            </a:r>
            <a:r>
              <a:rPr lang="en-US" sz="3200">
                <a:solidFill>
                  <a:schemeClr val="tx1">
                    <a:lumMod val="75000"/>
                    <a:lumOff val="25000"/>
                  </a:schemeClr>
                </a:solidFill>
              </a:rPr>
              <a:t>…</a:t>
            </a:r>
            <a:endParaRPr lang="nb-NO" sz="3200">
              <a:solidFill>
                <a:schemeClr val="tx1">
                  <a:lumMod val="75000"/>
                  <a:lumOff val="25000"/>
                </a:schemeClr>
              </a:solidFill>
            </a:endParaRPr>
          </a:p>
        </p:txBody>
      </p:sp>
      <p:sp>
        <p:nvSpPr>
          <p:cNvPr id="20" name="Oval 19"/>
          <p:cNvSpPr/>
          <p:nvPr/>
        </p:nvSpPr>
        <p:spPr>
          <a:xfrm>
            <a:off x="2289175" y="2752725"/>
            <a:ext cx="3763963" cy="2947988"/>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sz="3200">
                <a:solidFill>
                  <a:srgbClr val="881A87"/>
                </a:solidFill>
              </a:rPr>
              <a:t>Test helst med disse brukere</a:t>
            </a:r>
          </a:p>
        </p:txBody>
      </p:sp>
      <p:cxnSp>
        <p:nvCxnSpPr>
          <p:cNvPr id="5" name="Straight Arrow Connector 4"/>
          <p:cNvCxnSpPr/>
          <p:nvPr/>
        </p:nvCxnSpPr>
        <p:spPr>
          <a:xfrm>
            <a:off x="2641600" y="5286375"/>
            <a:ext cx="5970588" cy="158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85738" y="2651125"/>
            <a:ext cx="2390775" cy="954088"/>
          </a:xfrm>
          <a:prstGeom prst="rect">
            <a:avLst/>
          </a:prstGeom>
          <a:noFill/>
        </p:spPr>
        <p:txBody>
          <a:bodyPr>
            <a:spAutoFit/>
          </a:bodyPr>
          <a:lstStyle/>
          <a:p>
            <a:pPr fontAlgn="auto">
              <a:spcBef>
                <a:spcPts val="0"/>
              </a:spcBef>
              <a:spcAft>
                <a:spcPts val="0"/>
              </a:spcAft>
              <a:defRPr/>
            </a:pPr>
            <a:r>
              <a:rPr lang="nb-NO" sz="2800">
                <a:solidFill>
                  <a:schemeClr val="bg1">
                    <a:lumMod val="50000"/>
                  </a:schemeClr>
                </a:solidFill>
                <a:latin typeface="+mn-lt"/>
                <a:cs typeface="+mn-cs"/>
              </a:rPr>
              <a:t>Kjennskap til vår domene</a:t>
            </a:r>
          </a:p>
        </p:txBody>
      </p:sp>
      <p:sp>
        <p:nvSpPr>
          <p:cNvPr id="86021" name="TextBox 6"/>
          <p:cNvSpPr txBox="1">
            <a:spLocks noChangeArrowheads="1"/>
          </p:cNvSpPr>
          <p:nvPr/>
        </p:nvSpPr>
        <p:spPr bwMode="auto">
          <a:xfrm>
            <a:off x="2001838" y="1270000"/>
            <a:ext cx="531812" cy="369888"/>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6022" name="TextBox 7"/>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569913" y="31845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024" name="TextBox 11"/>
          <p:cNvSpPr txBox="1">
            <a:spLocks noChangeArrowheads="1"/>
          </p:cNvSpPr>
          <p:nvPr/>
        </p:nvSpPr>
        <p:spPr bwMode="auto">
          <a:xfrm>
            <a:off x="2679700" y="5357813"/>
            <a:ext cx="447675" cy="369887"/>
          </a:xfrm>
          <a:prstGeom prst="rect">
            <a:avLst/>
          </a:prstGeom>
          <a:noFill/>
          <a:ln w="9525">
            <a:noFill/>
            <a:miter lim="800000"/>
            <a:headEnd/>
            <a:tailEnd/>
          </a:ln>
        </p:spPr>
        <p:txBody>
          <a:bodyPr wrap="none">
            <a:spAutoFit/>
          </a:bodyPr>
          <a:lstStyle/>
          <a:p>
            <a:r>
              <a:rPr lang="nb-NO">
                <a:latin typeface="Calibri" pitchFamily="34" charset="0"/>
              </a:rPr>
              <a:t>lav</a:t>
            </a:r>
          </a:p>
        </p:txBody>
      </p:sp>
      <p:sp>
        <p:nvSpPr>
          <p:cNvPr id="86025" name="TextBox 12"/>
          <p:cNvSpPr txBox="1">
            <a:spLocks noChangeArrowheads="1"/>
          </p:cNvSpPr>
          <p:nvPr/>
        </p:nvSpPr>
        <p:spPr bwMode="auto">
          <a:xfrm>
            <a:off x="8047038" y="5340350"/>
            <a:ext cx="530225" cy="368300"/>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14" name="TextBox 13"/>
          <p:cNvSpPr txBox="1"/>
          <p:nvPr/>
        </p:nvSpPr>
        <p:spPr>
          <a:xfrm>
            <a:off x="4319588" y="5654675"/>
            <a:ext cx="3087687" cy="523875"/>
          </a:xfrm>
          <a:prstGeom prst="rect">
            <a:avLst/>
          </a:prstGeom>
          <a:noFill/>
        </p:spPr>
        <p:txBody>
          <a:bodyPr>
            <a:spAutoFit/>
          </a:bodyPr>
          <a:lstStyle/>
          <a:p>
            <a:pPr fontAlgn="auto">
              <a:spcBef>
                <a:spcPts val="0"/>
              </a:spcBef>
              <a:spcAft>
                <a:spcPts val="0"/>
              </a:spcAft>
              <a:defRPr/>
            </a:pPr>
            <a:r>
              <a:rPr lang="nb-NO" sz="2800">
                <a:solidFill>
                  <a:schemeClr val="bg1">
                    <a:lumMod val="50000"/>
                  </a:schemeClr>
                </a:solidFill>
                <a:latin typeface="+mn-lt"/>
                <a:cs typeface="+mn-cs"/>
              </a:rPr>
              <a:t>Dyktighet på web</a:t>
            </a:r>
          </a:p>
        </p:txBody>
      </p:sp>
      <p:sp>
        <p:nvSpPr>
          <p:cNvPr id="86027" name="TextBox 16"/>
          <p:cNvSpPr txBox="1">
            <a:spLocks noChangeArrowheads="1"/>
          </p:cNvSpPr>
          <p:nvPr/>
        </p:nvSpPr>
        <p:spPr bwMode="auto">
          <a:xfrm>
            <a:off x="2105025" y="49323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8" name="Straight Arrow Connector 17"/>
          <p:cNvCxnSpPr/>
          <p:nvPr/>
        </p:nvCxnSpPr>
        <p:spPr>
          <a:xfrm rot="5400000" flipH="1" flipV="1">
            <a:off x="569913" y="3184525"/>
            <a:ext cx="4164012" cy="158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70175" y="3254375"/>
            <a:ext cx="5867400" cy="1588"/>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flipH="1" flipV="1">
            <a:off x="3740944" y="3202782"/>
            <a:ext cx="4143375" cy="1587"/>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5" name="Straight Arrow Connector 4"/>
          <p:cNvCxnSpPr/>
          <p:nvPr/>
        </p:nvCxnSpPr>
        <p:spPr>
          <a:xfrm>
            <a:off x="2628900" y="5045075"/>
            <a:ext cx="597058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042" name="TextBox 6"/>
          <p:cNvSpPr txBox="1">
            <a:spLocks noChangeArrowheads="1"/>
          </p:cNvSpPr>
          <p:nvPr/>
        </p:nvSpPr>
        <p:spPr bwMode="auto">
          <a:xfrm>
            <a:off x="1989138" y="1028700"/>
            <a:ext cx="531812" cy="369888"/>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7043" name="TextBox 7"/>
          <p:cNvSpPr txBox="1">
            <a:spLocks noChangeArrowheads="1"/>
          </p:cNvSpPr>
          <p:nvPr/>
        </p:nvSpPr>
        <p:spPr bwMode="auto">
          <a:xfrm>
            <a:off x="2092325" y="46910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0" name="Straight Arrow Connector 9"/>
          <p:cNvCxnSpPr/>
          <p:nvPr/>
        </p:nvCxnSpPr>
        <p:spPr>
          <a:xfrm rot="5400000" flipH="1" flipV="1">
            <a:off x="557213" y="29432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045" name="TextBox 11"/>
          <p:cNvSpPr txBox="1">
            <a:spLocks noChangeArrowheads="1"/>
          </p:cNvSpPr>
          <p:nvPr/>
        </p:nvSpPr>
        <p:spPr bwMode="auto">
          <a:xfrm>
            <a:off x="2667000" y="5116513"/>
            <a:ext cx="447675" cy="369887"/>
          </a:xfrm>
          <a:prstGeom prst="rect">
            <a:avLst/>
          </a:prstGeom>
          <a:noFill/>
          <a:ln w="9525">
            <a:noFill/>
            <a:miter lim="800000"/>
            <a:headEnd/>
            <a:tailEnd/>
          </a:ln>
        </p:spPr>
        <p:txBody>
          <a:bodyPr wrap="none">
            <a:spAutoFit/>
          </a:bodyPr>
          <a:lstStyle/>
          <a:p>
            <a:r>
              <a:rPr lang="nb-NO">
                <a:latin typeface="Calibri" pitchFamily="34" charset="0"/>
              </a:rPr>
              <a:t>lav</a:t>
            </a:r>
          </a:p>
        </p:txBody>
      </p:sp>
      <p:sp>
        <p:nvSpPr>
          <p:cNvPr id="87046" name="TextBox 12"/>
          <p:cNvSpPr txBox="1">
            <a:spLocks noChangeArrowheads="1"/>
          </p:cNvSpPr>
          <p:nvPr/>
        </p:nvSpPr>
        <p:spPr bwMode="auto">
          <a:xfrm>
            <a:off x="8034338" y="5099050"/>
            <a:ext cx="530225" cy="368300"/>
          </a:xfrm>
          <a:prstGeom prst="rect">
            <a:avLst/>
          </a:prstGeom>
          <a:noFill/>
          <a:ln w="9525">
            <a:noFill/>
            <a:miter lim="800000"/>
            <a:headEnd/>
            <a:tailEnd/>
          </a:ln>
        </p:spPr>
        <p:txBody>
          <a:bodyPr wrap="none">
            <a:spAutoFit/>
          </a:bodyPr>
          <a:lstStyle/>
          <a:p>
            <a:r>
              <a:rPr lang="nb-NO">
                <a:latin typeface="Calibri" pitchFamily="34" charset="0"/>
              </a:rPr>
              <a:t>høy</a:t>
            </a:r>
          </a:p>
        </p:txBody>
      </p:sp>
      <p:sp>
        <p:nvSpPr>
          <p:cNvPr id="87047" name="TextBox 16"/>
          <p:cNvSpPr txBox="1">
            <a:spLocks noChangeArrowheads="1"/>
          </p:cNvSpPr>
          <p:nvPr/>
        </p:nvSpPr>
        <p:spPr bwMode="auto">
          <a:xfrm>
            <a:off x="2092325" y="4691063"/>
            <a:ext cx="447675" cy="368300"/>
          </a:xfrm>
          <a:prstGeom prst="rect">
            <a:avLst/>
          </a:prstGeom>
          <a:noFill/>
          <a:ln w="9525">
            <a:noFill/>
            <a:miter lim="800000"/>
            <a:headEnd/>
            <a:tailEnd/>
          </a:ln>
        </p:spPr>
        <p:txBody>
          <a:bodyPr wrap="none">
            <a:spAutoFit/>
          </a:bodyPr>
          <a:lstStyle/>
          <a:p>
            <a:r>
              <a:rPr lang="nb-NO">
                <a:latin typeface="Calibri" pitchFamily="34" charset="0"/>
              </a:rPr>
              <a:t>lav</a:t>
            </a:r>
          </a:p>
        </p:txBody>
      </p:sp>
      <p:cxnSp>
        <p:nvCxnSpPr>
          <p:cNvPr id="18" name="Straight Arrow Connector 17"/>
          <p:cNvCxnSpPr/>
          <p:nvPr/>
        </p:nvCxnSpPr>
        <p:spPr>
          <a:xfrm rot="5400000" flipH="1" flipV="1">
            <a:off x="557213" y="2943225"/>
            <a:ext cx="416401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7049" name="Title 14"/>
          <p:cNvSpPr>
            <a:spLocks noGrp="1"/>
          </p:cNvSpPr>
          <p:nvPr>
            <p:ph type="title"/>
          </p:nvPr>
        </p:nvSpPr>
        <p:spPr/>
        <p:txBody>
          <a:bodyPr/>
          <a:lstStyle/>
          <a:p>
            <a:pPr algn="r" eaLnBrk="1" hangingPunct="1"/>
            <a:r>
              <a:rPr lang="nb-NO" smtClean="0"/>
              <a:t>øvelse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eaLnBrk="1" hangingPunct="1"/>
            <a:r>
              <a:rPr lang="nb-NO" smtClean="0"/>
              <a:t>Om deg selv</a:t>
            </a:r>
          </a:p>
        </p:txBody>
      </p:sp>
      <p:sp>
        <p:nvSpPr>
          <p:cNvPr id="51202" name="Content Placeholder 2"/>
          <p:cNvSpPr>
            <a:spLocks noGrp="1"/>
          </p:cNvSpPr>
          <p:nvPr>
            <p:ph sz="half" idx="1"/>
          </p:nvPr>
        </p:nvSpPr>
        <p:spPr>
          <a:xfrm>
            <a:off x="457200" y="1600200"/>
            <a:ext cx="3302000" cy="4525963"/>
          </a:xfrm>
        </p:spPr>
        <p:txBody>
          <a:bodyPr/>
          <a:lstStyle/>
          <a:p>
            <a:pPr eaLnBrk="1" hangingPunct="1"/>
            <a:r>
              <a:rPr lang="nb-NO" smtClean="0"/>
              <a:t>erfaring med brukervennlighets- testing?</a:t>
            </a:r>
          </a:p>
          <a:p>
            <a:pPr eaLnBrk="1" hangingPunct="1"/>
            <a:r>
              <a:rPr lang="nb-NO" smtClean="0"/>
              <a:t>nåværende prosjekt?</a:t>
            </a:r>
          </a:p>
        </p:txBody>
      </p:sp>
      <p:pic>
        <p:nvPicPr>
          <p:cNvPr id="51203" name="Content Placeholder 4" descr="mirror.jpg"/>
          <p:cNvPicPr>
            <a:picLocks noGrp="1" noChangeAspect="1"/>
          </p:cNvPicPr>
          <p:nvPr>
            <p:ph sz="half" idx="2"/>
          </p:nvPr>
        </p:nvPicPr>
        <p:blipFill>
          <a:blip r:embed="rId2"/>
          <a:srcRect/>
          <a:stretch>
            <a:fillRect/>
          </a:stretch>
        </p:blipFill>
        <p:spPr>
          <a:xfrm>
            <a:off x="4648200" y="1677988"/>
            <a:ext cx="4038600" cy="4370387"/>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5" name="Title 2"/>
          <p:cNvSpPr>
            <a:spLocks noGrp="1"/>
          </p:cNvSpPr>
          <p:nvPr>
            <p:ph type="title"/>
          </p:nvPr>
        </p:nvSpPr>
        <p:spPr/>
        <p:txBody>
          <a:bodyPr/>
          <a:lstStyle/>
          <a:p>
            <a:pPr eaLnBrk="1" hangingPunct="1"/>
            <a:r>
              <a:rPr lang="nb-NO" smtClean="0"/>
              <a:t>Hvordan å benytte matrisen</a:t>
            </a:r>
          </a:p>
        </p:txBody>
      </p:sp>
      <p:sp>
        <p:nvSpPr>
          <p:cNvPr id="88066" name="Content Placeholder 3"/>
          <p:cNvSpPr>
            <a:spLocks noGrp="1"/>
          </p:cNvSpPr>
          <p:nvPr>
            <p:ph idx="1"/>
          </p:nvPr>
        </p:nvSpPr>
        <p:spPr>
          <a:xfrm>
            <a:off x="1600200" y="1587500"/>
            <a:ext cx="6565900" cy="4241800"/>
          </a:xfrm>
        </p:spPr>
        <p:txBody>
          <a:bodyPr/>
          <a:lstStyle/>
          <a:p>
            <a:pPr eaLnBrk="1" hangingPunct="1">
              <a:spcAft>
                <a:spcPts val="1200"/>
              </a:spcAft>
            </a:pPr>
            <a:r>
              <a:rPr lang="nb-NO" smtClean="0"/>
              <a:t>under testen for å karakterisere den enkelte brukeren</a:t>
            </a:r>
          </a:p>
          <a:p>
            <a:pPr eaLnBrk="1" hangingPunct="1">
              <a:spcAft>
                <a:spcPts val="1200"/>
              </a:spcAft>
            </a:pPr>
            <a:r>
              <a:rPr lang="nb-NO" smtClean="0"/>
              <a:t>for å kontrollere at du har fått tak i relevante brukere</a:t>
            </a:r>
          </a:p>
          <a:p>
            <a:pPr eaLnBrk="1" hangingPunct="1">
              <a:spcAft>
                <a:spcPts val="1200"/>
              </a:spcAft>
            </a:pPr>
            <a:r>
              <a:rPr lang="nb-NO" smtClean="0"/>
              <a:t>i kommunikasjon, for å forklare hvem du testet med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89" name="Title 1"/>
          <p:cNvSpPr>
            <a:spLocks noGrp="1"/>
          </p:cNvSpPr>
          <p:nvPr>
            <p:ph type="title"/>
          </p:nvPr>
        </p:nvSpPr>
        <p:spPr>
          <a:xfrm>
            <a:off x="457200" y="950913"/>
            <a:ext cx="8229600" cy="1066800"/>
          </a:xfrm>
        </p:spPr>
        <p:txBody>
          <a:bodyPr/>
          <a:lstStyle/>
          <a:p>
            <a:pPr eaLnBrk="1" hangingPunct="1"/>
            <a:r>
              <a:rPr lang="nb-NO" smtClean="0"/>
              <a:t>Hvem testet vi med?</a:t>
            </a:r>
          </a:p>
        </p:txBody>
      </p:sp>
      <p:sp>
        <p:nvSpPr>
          <p:cNvPr id="5" name="Freeform 4"/>
          <p:cNvSpPr/>
          <p:nvPr/>
        </p:nvSpPr>
        <p:spPr>
          <a:xfrm>
            <a:off x="2225675" y="2568575"/>
            <a:ext cx="4595813" cy="3281363"/>
          </a:xfrm>
          <a:custGeom>
            <a:avLst/>
            <a:gdLst>
              <a:gd name="connsiteX0" fmla="*/ 33867 w 6815667"/>
              <a:gd name="connsiteY0" fmla="*/ 0 h 3564467"/>
              <a:gd name="connsiteX1" fmla="*/ 0 w 6815667"/>
              <a:gd name="connsiteY1" fmla="*/ 3564467 h 3564467"/>
              <a:gd name="connsiteX2" fmla="*/ 6815667 w 6815667"/>
              <a:gd name="connsiteY2" fmla="*/ 3556000 h 3564467"/>
            </a:gdLst>
            <a:ahLst/>
            <a:cxnLst>
              <a:cxn ang="0">
                <a:pos x="connsiteX0" y="connsiteY0"/>
              </a:cxn>
              <a:cxn ang="0">
                <a:pos x="connsiteX1" y="connsiteY1"/>
              </a:cxn>
              <a:cxn ang="0">
                <a:pos x="connsiteX2" y="connsiteY2"/>
              </a:cxn>
            </a:cxnLst>
            <a:rect l="l" t="t" r="r" b="b"/>
            <a:pathLst>
              <a:path w="6815667" h="3564467">
                <a:moveTo>
                  <a:pt x="33867" y="0"/>
                </a:moveTo>
                <a:lnTo>
                  <a:pt x="0" y="3564467"/>
                </a:lnTo>
                <a:lnTo>
                  <a:pt x="6815667" y="3556000"/>
                </a:ln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nb-NO"/>
          </a:p>
        </p:txBody>
      </p:sp>
      <p:sp>
        <p:nvSpPr>
          <p:cNvPr id="11" name="TextBox 10"/>
          <p:cNvSpPr txBox="1"/>
          <p:nvPr/>
        </p:nvSpPr>
        <p:spPr>
          <a:xfrm>
            <a:off x="3810000" y="5930900"/>
            <a:ext cx="1762125"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dataferdighet</a:t>
            </a:r>
          </a:p>
        </p:txBody>
      </p:sp>
      <p:sp>
        <p:nvSpPr>
          <p:cNvPr id="71" name="TextBox 70"/>
          <p:cNvSpPr txBox="1"/>
          <p:nvPr/>
        </p:nvSpPr>
        <p:spPr>
          <a:xfrm>
            <a:off x="2571750" y="5999163"/>
            <a:ext cx="369888"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lav</a:t>
            </a:r>
          </a:p>
        </p:txBody>
      </p:sp>
      <p:sp>
        <p:nvSpPr>
          <p:cNvPr id="72" name="TextBox 71"/>
          <p:cNvSpPr txBox="1"/>
          <p:nvPr/>
        </p:nvSpPr>
        <p:spPr>
          <a:xfrm>
            <a:off x="6261100" y="5999163"/>
            <a:ext cx="407988"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høy</a:t>
            </a:r>
          </a:p>
        </p:txBody>
      </p:sp>
      <p:grpSp>
        <p:nvGrpSpPr>
          <p:cNvPr id="89094" name="Group 85"/>
          <p:cNvGrpSpPr>
            <a:grpSpLocks/>
          </p:cNvGrpSpPr>
          <p:nvPr/>
        </p:nvGrpSpPr>
        <p:grpSpPr bwMode="auto">
          <a:xfrm>
            <a:off x="3571875" y="4519613"/>
            <a:ext cx="2314575" cy="950912"/>
            <a:chOff x="3584260" y="2818446"/>
            <a:chExt cx="2314814" cy="950355"/>
          </a:xfrm>
        </p:grpSpPr>
        <p:grpSp>
          <p:nvGrpSpPr>
            <p:cNvPr id="89131" name="Group 35"/>
            <p:cNvGrpSpPr>
              <a:grpSpLocks/>
            </p:cNvGrpSpPr>
            <p:nvPr/>
          </p:nvGrpSpPr>
          <p:grpSpPr bwMode="auto">
            <a:xfrm>
              <a:off x="5142584" y="2818446"/>
              <a:ext cx="756490" cy="950355"/>
              <a:chOff x="5862456" y="2860119"/>
              <a:chExt cx="471467" cy="583515"/>
            </a:xfrm>
          </p:grpSpPr>
          <p:sp>
            <p:nvSpPr>
              <p:cNvPr id="37" name="Oval 36"/>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2</a:t>
                </a:r>
              </a:p>
            </p:txBody>
          </p:sp>
          <p:sp>
            <p:nvSpPr>
              <p:cNvPr id="38" name="Moon 37"/>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75" name="TextBox 74"/>
            <p:cNvSpPr txBox="1"/>
            <p:nvPr/>
          </p:nvSpPr>
          <p:spPr>
            <a:xfrm>
              <a:off x="3584260" y="2981862"/>
              <a:ext cx="1546385" cy="523568"/>
            </a:xfrm>
            <a:prstGeom prst="rect">
              <a:avLst/>
            </a:prstGeom>
            <a:noFill/>
          </p:spPr>
          <p:txBody>
            <a:bodyPr wrap="none">
              <a:spAutoFit/>
            </a:bodyPr>
            <a:lstStyle/>
            <a:p>
              <a:pPr algn="r" fontAlgn="auto">
                <a:spcBef>
                  <a:spcPts val="0"/>
                </a:spcBef>
                <a:spcAft>
                  <a:spcPts val="0"/>
                </a:spcAft>
                <a:defRPr/>
              </a:pPr>
              <a:r>
                <a:rPr lang="nb-NO" sz="1400">
                  <a:latin typeface="+mj-lt"/>
                  <a:cs typeface="+mn-cs"/>
                </a:rPr>
                <a:t>mann 39</a:t>
              </a:r>
            </a:p>
            <a:p>
              <a:pPr algn="r" fontAlgn="auto">
                <a:spcBef>
                  <a:spcPts val="0"/>
                </a:spcBef>
                <a:spcAft>
                  <a:spcPts val="0"/>
                </a:spcAft>
                <a:defRPr/>
              </a:pPr>
              <a:r>
                <a:rPr lang="nb-NO" sz="1400">
                  <a:latin typeface="+mj-lt"/>
                  <a:cs typeface="+mn-cs"/>
                </a:rPr>
                <a:t>gartner / massør</a:t>
              </a:r>
            </a:p>
          </p:txBody>
        </p:sp>
      </p:grpSp>
      <p:grpSp>
        <p:nvGrpSpPr>
          <p:cNvPr id="89095" name="Group 84"/>
          <p:cNvGrpSpPr>
            <a:grpSpLocks/>
          </p:cNvGrpSpPr>
          <p:nvPr/>
        </p:nvGrpSpPr>
        <p:grpSpPr bwMode="auto">
          <a:xfrm>
            <a:off x="3522663" y="2522538"/>
            <a:ext cx="2251075" cy="950912"/>
            <a:chOff x="3513768" y="4645393"/>
            <a:chExt cx="2251472" cy="950760"/>
          </a:xfrm>
        </p:grpSpPr>
        <p:grpSp>
          <p:nvGrpSpPr>
            <p:cNvPr id="89123" name="Group 75"/>
            <p:cNvGrpSpPr>
              <a:grpSpLocks/>
            </p:cNvGrpSpPr>
            <p:nvPr/>
          </p:nvGrpSpPr>
          <p:grpSpPr bwMode="auto">
            <a:xfrm>
              <a:off x="5008750" y="4645798"/>
              <a:ext cx="756490" cy="950355"/>
              <a:chOff x="5862456" y="2860119"/>
              <a:chExt cx="471467" cy="583515"/>
            </a:xfrm>
          </p:grpSpPr>
          <p:sp>
            <p:nvSpPr>
              <p:cNvPr id="77" name="Oval 76"/>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1</a:t>
                </a:r>
              </a:p>
            </p:txBody>
          </p:sp>
          <p:sp>
            <p:nvSpPr>
              <p:cNvPr id="78" name="Moon 77"/>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79" name="TextBox 78"/>
            <p:cNvSpPr txBox="1"/>
            <p:nvPr/>
          </p:nvSpPr>
          <p:spPr>
            <a:xfrm>
              <a:off x="3513768" y="4645393"/>
              <a:ext cx="1495689" cy="738069"/>
            </a:xfrm>
            <a:prstGeom prst="rect">
              <a:avLst/>
            </a:prstGeom>
            <a:noFill/>
          </p:spPr>
          <p:txBody>
            <a:bodyPr wrap="none">
              <a:spAutoFit/>
            </a:bodyPr>
            <a:lstStyle/>
            <a:p>
              <a:pPr algn="r" fontAlgn="auto">
                <a:spcBef>
                  <a:spcPts val="0"/>
                </a:spcBef>
                <a:spcAft>
                  <a:spcPts val="0"/>
                </a:spcAft>
                <a:defRPr/>
              </a:pPr>
              <a:r>
                <a:rPr lang="nb-NO" sz="1400">
                  <a:latin typeface="+mj-lt"/>
                  <a:cs typeface="+mn-cs"/>
                </a:rPr>
                <a:t>mann 39</a:t>
              </a:r>
            </a:p>
            <a:p>
              <a:pPr algn="r" fontAlgn="auto">
                <a:spcBef>
                  <a:spcPts val="0"/>
                </a:spcBef>
                <a:spcAft>
                  <a:spcPts val="0"/>
                </a:spcAft>
                <a:defRPr/>
              </a:pPr>
              <a:r>
                <a:rPr lang="nb-NO" sz="1400">
                  <a:latin typeface="+mj-lt"/>
                  <a:cs typeface="+mn-cs"/>
                </a:rPr>
                <a:t>avd.leder i</a:t>
              </a:r>
            </a:p>
            <a:p>
              <a:pPr algn="r" fontAlgn="auto">
                <a:spcBef>
                  <a:spcPts val="0"/>
                </a:spcBef>
                <a:spcAft>
                  <a:spcPts val="0"/>
                </a:spcAft>
                <a:defRPr/>
              </a:pPr>
              <a:r>
                <a:rPr lang="nb-NO" sz="1400">
                  <a:latin typeface="+mj-lt"/>
                  <a:cs typeface="+mn-cs"/>
                </a:rPr>
                <a:t>offentlig instans</a:t>
              </a:r>
            </a:p>
          </p:txBody>
        </p:sp>
      </p:grpSp>
      <p:pic>
        <p:nvPicPr>
          <p:cNvPr id="89096" name="Picture 87"/>
          <p:cNvPicPr>
            <a:picLocks noChangeAspect="1"/>
          </p:cNvPicPr>
          <p:nvPr/>
        </p:nvPicPr>
        <p:blipFill>
          <a:blip r:embed="rId2"/>
          <a:srcRect/>
          <a:stretch>
            <a:fillRect/>
          </a:stretch>
        </p:blipFill>
        <p:spPr bwMode="auto">
          <a:xfrm>
            <a:off x="5202238" y="5175250"/>
            <a:ext cx="638175" cy="206375"/>
          </a:xfrm>
          <a:prstGeom prst="rect">
            <a:avLst/>
          </a:prstGeom>
          <a:noFill/>
          <a:ln w="9525">
            <a:noFill/>
            <a:miter lim="800000"/>
            <a:headEnd/>
            <a:tailEnd/>
          </a:ln>
        </p:spPr>
      </p:pic>
      <p:grpSp>
        <p:nvGrpSpPr>
          <p:cNvPr id="89097" name="Group 91"/>
          <p:cNvGrpSpPr>
            <a:grpSpLocks/>
          </p:cNvGrpSpPr>
          <p:nvPr/>
        </p:nvGrpSpPr>
        <p:grpSpPr bwMode="auto">
          <a:xfrm>
            <a:off x="5878513" y="2493963"/>
            <a:ext cx="1722437" cy="950912"/>
            <a:chOff x="5878317" y="2493944"/>
            <a:chExt cx="1723420" cy="950355"/>
          </a:xfrm>
        </p:grpSpPr>
        <p:grpSp>
          <p:nvGrpSpPr>
            <p:cNvPr id="89113" name="Group 86"/>
            <p:cNvGrpSpPr>
              <a:grpSpLocks/>
            </p:cNvGrpSpPr>
            <p:nvPr/>
          </p:nvGrpSpPr>
          <p:grpSpPr bwMode="auto">
            <a:xfrm>
              <a:off x="5878317" y="2493944"/>
              <a:ext cx="1723420" cy="950355"/>
              <a:chOff x="5765243" y="2357185"/>
              <a:chExt cx="1723420" cy="950355"/>
            </a:xfrm>
          </p:grpSpPr>
          <p:grpSp>
            <p:nvGrpSpPr>
              <p:cNvPr id="89115" name="Group 23"/>
              <p:cNvGrpSpPr>
                <a:grpSpLocks/>
              </p:cNvGrpSpPr>
              <p:nvPr/>
            </p:nvGrpSpPr>
            <p:grpSpPr bwMode="auto">
              <a:xfrm>
                <a:off x="5765243" y="2357185"/>
                <a:ext cx="756490" cy="950355"/>
                <a:chOff x="5862456" y="2860119"/>
                <a:chExt cx="471467" cy="583515"/>
              </a:xfrm>
            </p:grpSpPr>
            <p:sp>
              <p:nvSpPr>
                <p:cNvPr id="25" name="Oval 24"/>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3</a:t>
                  </a:r>
                </a:p>
              </p:txBody>
            </p:sp>
            <p:sp>
              <p:nvSpPr>
                <p:cNvPr id="26" name="Moon 25"/>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sp>
            <p:nvSpPr>
              <p:cNvPr id="80" name="TextBox 79"/>
              <p:cNvSpPr txBox="1"/>
              <p:nvPr/>
            </p:nvSpPr>
            <p:spPr>
              <a:xfrm>
                <a:off x="6521324" y="2357185"/>
                <a:ext cx="967339" cy="739342"/>
              </a:xfrm>
              <a:prstGeom prst="rect">
                <a:avLst/>
              </a:prstGeom>
              <a:noFill/>
            </p:spPr>
            <p:txBody>
              <a:bodyPr wrap="none">
                <a:spAutoFit/>
              </a:bodyPr>
              <a:lstStyle/>
              <a:p>
                <a:pPr fontAlgn="auto">
                  <a:spcBef>
                    <a:spcPts val="0"/>
                  </a:spcBef>
                  <a:spcAft>
                    <a:spcPts val="0"/>
                  </a:spcAft>
                  <a:defRPr/>
                </a:pPr>
                <a:r>
                  <a:rPr lang="nb-NO" sz="1400">
                    <a:latin typeface="+mj-lt"/>
                    <a:cs typeface="+mn-cs"/>
                  </a:rPr>
                  <a:t>kvinne 26</a:t>
                </a:r>
              </a:p>
              <a:p>
                <a:pPr fontAlgn="auto">
                  <a:spcBef>
                    <a:spcPts val="0"/>
                  </a:spcBef>
                  <a:spcAft>
                    <a:spcPts val="0"/>
                  </a:spcAft>
                  <a:defRPr/>
                </a:pPr>
                <a:r>
                  <a:rPr lang="nb-NO" sz="1400">
                    <a:latin typeface="+mj-lt"/>
                    <a:cs typeface="+mn-cs"/>
                  </a:rPr>
                  <a:t>kokk, noe</a:t>
                </a:r>
              </a:p>
              <a:p>
                <a:pPr fontAlgn="auto">
                  <a:spcBef>
                    <a:spcPts val="0"/>
                  </a:spcBef>
                  <a:spcAft>
                    <a:spcPts val="0"/>
                  </a:spcAft>
                  <a:defRPr/>
                </a:pPr>
                <a:r>
                  <a:rPr lang="nb-NO" sz="1400">
                    <a:latin typeface="+mj-lt"/>
                    <a:cs typeface="+mn-cs"/>
                  </a:rPr>
                  <a:t>regnskap</a:t>
                </a:r>
              </a:p>
            </p:txBody>
          </p:sp>
        </p:grpSp>
        <p:pic>
          <p:nvPicPr>
            <p:cNvPr id="89114" name="Picture 89"/>
            <p:cNvPicPr>
              <a:picLocks noChangeAspect="1"/>
            </p:cNvPicPr>
            <p:nvPr/>
          </p:nvPicPr>
          <p:blipFill>
            <a:blip r:embed="rId2"/>
            <a:srcRect/>
            <a:stretch>
              <a:fillRect/>
            </a:stretch>
          </p:blipFill>
          <p:spPr bwMode="auto">
            <a:xfrm>
              <a:off x="6000107" y="3133586"/>
              <a:ext cx="638595" cy="206952"/>
            </a:xfrm>
            <a:prstGeom prst="rect">
              <a:avLst/>
            </a:prstGeom>
            <a:noFill/>
            <a:ln w="9525">
              <a:noFill/>
              <a:miter lim="800000"/>
              <a:headEnd/>
              <a:tailEnd/>
            </a:ln>
          </p:spPr>
        </p:pic>
      </p:grpSp>
      <p:grpSp>
        <p:nvGrpSpPr>
          <p:cNvPr id="89098" name="Group 90"/>
          <p:cNvGrpSpPr>
            <a:grpSpLocks/>
          </p:cNvGrpSpPr>
          <p:nvPr/>
        </p:nvGrpSpPr>
        <p:grpSpPr bwMode="auto">
          <a:xfrm>
            <a:off x="5435600" y="3009900"/>
            <a:ext cx="1954213" cy="1200150"/>
            <a:chOff x="5504546" y="3010064"/>
            <a:chExt cx="1954255" cy="1199924"/>
          </a:xfrm>
        </p:grpSpPr>
        <p:sp>
          <p:nvSpPr>
            <p:cNvPr id="84" name="TextBox 83"/>
            <p:cNvSpPr txBox="1"/>
            <p:nvPr/>
          </p:nvSpPr>
          <p:spPr>
            <a:xfrm>
              <a:off x="6261800" y="3471940"/>
              <a:ext cx="1197001" cy="738048"/>
            </a:xfrm>
            <a:prstGeom prst="rect">
              <a:avLst/>
            </a:prstGeom>
            <a:noFill/>
          </p:spPr>
          <p:txBody>
            <a:bodyPr wrap="none">
              <a:spAutoFit/>
            </a:bodyPr>
            <a:lstStyle/>
            <a:p>
              <a:pPr fontAlgn="auto">
                <a:spcBef>
                  <a:spcPts val="0"/>
                </a:spcBef>
                <a:spcAft>
                  <a:spcPts val="0"/>
                </a:spcAft>
                <a:defRPr/>
              </a:pPr>
              <a:r>
                <a:rPr lang="nb-NO" sz="1400">
                  <a:latin typeface="+mj-lt"/>
                  <a:cs typeface="+mn-cs"/>
                </a:rPr>
                <a:t>kvinne 66</a:t>
              </a:r>
            </a:p>
            <a:p>
              <a:pPr fontAlgn="auto">
                <a:spcBef>
                  <a:spcPts val="0"/>
                </a:spcBef>
                <a:spcAft>
                  <a:spcPts val="0"/>
                </a:spcAft>
                <a:defRPr/>
              </a:pPr>
              <a:r>
                <a:rPr lang="nb-NO" sz="1400">
                  <a:latin typeface="+mj-lt"/>
                  <a:cs typeface="+mn-cs"/>
                </a:rPr>
                <a:t>nypensjonist</a:t>
              </a:r>
            </a:p>
            <a:p>
              <a:pPr fontAlgn="auto">
                <a:spcBef>
                  <a:spcPts val="0"/>
                </a:spcBef>
                <a:spcAft>
                  <a:spcPts val="0"/>
                </a:spcAft>
                <a:defRPr/>
              </a:pPr>
              <a:r>
                <a:rPr lang="nb-NO" sz="1400">
                  <a:latin typeface="+mj-lt"/>
                  <a:cs typeface="+mn-cs"/>
                </a:rPr>
                <a:t>vegvesenet</a:t>
              </a:r>
            </a:p>
          </p:txBody>
        </p:sp>
        <p:grpSp>
          <p:nvGrpSpPr>
            <p:cNvPr id="89105" name="Group 80"/>
            <p:cNvGrpSpPr>
              <a:grpSpLocks/>
            </p:cNvGrpSpPr>
            <p:nvPr/>
          </p:nvGrpSpPr>
          <p:grpSpPr bwMode="auto">
            <a:xfrm>
              <a:off x="5504546" y="3010064"/>
              <a:ext cx="756490" cy="950355"/>
              <a:chOff x="5862456" y="2860119"/>
              <a:chExt cx="471467" cy="583515"/>
            </a:xfrm>
          </p:grpSpPr>
          <p:sp>
            <p:nvSpPr>
              <p:cNvPr id="82" name="Oval 81"/>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4</a:t>
                </a:r>
              </a:p>
            </p:txBody>
          </p:sp>
          <p:sp>
            <p:nvSpPr>
              <p:cNvPr id="83" name="Moon 82"/>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pic>
          <p:nvPicPr>
            <p:cNvPr id="89106" name="Picture 88"/>
            <p:cNvPicPr>
              <a:picLocks noChangeAspect="1"/>
            </p:cNvPicPr>
            <p:nvPr/>
          </p:nvPicPr>
          <p:blipFill>
            <a:blip r:embed="rId2"/>
            <a:srcRect/>
            <a:stretch>
              <a:fillRect/>
            </a:stretch>
          </p:blipFill>
          <p:spPr bwMode="auto">
            <a:xfrm>
              <a:off x="5567735" y="3652418"/>
              <a:ext cx="638595" cy="206952"/>
            </a:xfrm>
            <a:prstGeom prst="rect">
              <a:avLst/>
            </a:prstGeom>
            <a:noFill/>
            <a:ln w="9525">
              <a:noFill/>
              <a:miter lim="800000"/>
              <a:headEnd/>
              <a:tailEnd/>
            </a:ln>
          </p:spPr>
        </p:pic>
      </p:grpSp>
      <p:sp>
        <p:nvSpPr>
          <p:cNvPr id="93" name="TextBox 92"/>
          <p:cNvSpPr txBox="1"/>
          <p:nvPr/>
        </p:nvSpPr>
        <p:spPr>
          <a:xfrm rot="16200000">
            <a:off x="919957" y="3902869"/>
            <a:ext cx="1700212"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selvangivelse</a:t>
            </a:r>
          </a:p>
        </p:txBody>
      </p:sp>
      <p:sp>
        <p:nvSpPr>
          <p:cNvPr id="94" name="TextBox 93"/>
          <p:cNvSpPr txBox="1"/>
          <p:nvPr/>
        </p:nvSpPr>
        <p:spPr>
          <a:xfrm rot="16200000">
            <a:off x="1540669" y="2693194"/>
            <a:ext cx="457200"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web</a:t>
            </a:r>
          </a:p>
        </p:txBody>
      </p:sp>
      <p:sp>
        <p:nvSpPr>
          <p:cNvPr id="95" name="TextBox 94"/>
          <p:cNvSpPr txBox="1"/>
          <p:nvPr/>
        </p:nvSpPr>
        <p:spPr>
          <a:xfrm rot="16200000">
            <a:off x="1510506" y="5250657"/>
            <a:ext cx="517525"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papir</a:t>
            </a:r>
          </a:p>
        </p:txBody>
      </p:sp>
      <p:cxnSp>
        <p:nvCxnSpPr>
          <p:cNvPr id="97" name="Straight Connector 96"/>
          <p:cNvCxnSpPr/>
          <p:nvPr/>
        </p:nvCxnSpPr>
        <p:spPr>
          <a:xfrm>
            <a:off x="2278063" y="4157663"/>
            <a:ext cx="4837112" cy="158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9103" name="TextBox 34"/>
          <p:cNvSpPr txBox="1">
            <a:spLocks noChangeArrowheads="1"/>
          </p:cNvSpPr>
          <p:nvPr/>
        </p:nvSpPr>
        <p:spPr bwMode="auto">
          <a:xfrm>
            <a:off x="533400" y="800100"/>
            <a:ext cx="2073275" cy="369888"/>
          </a:xfrm>
          <a:prstGeom prst="rect">
            <a:avLst/>
          </a:prstGeom>
          <a:noFill/>
          <a:ln w="9525">
            <a:noFill/>
            <a:miter lim="800000"/>
            <a:headEnd/>
            <a:tailEnd/>
          </a:ln>
        </p:spPr>
        <p:txBody>
          <a:bodyPr wrap="none">
            <a:spAutoFit/>
          </a:bodyPr>
          <a:lstStyle/>
          <a:p>
            <a:r>
              <a:rPr lang="nb-NO">
                <a:latin typeface="Georgia" pitchFamily="18" charset="0"/>
              </a:rPr>
              <a:t>selvangivelse 2011</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51" name="Straight Connector 50"/>
          <p:cNvCxnSpPr/>
          <p:nvPr/>
        </p:nvCxnSpPr>
        <p:spPr>
          <a:xfrm>
            <a:off x="1446213" y="3930650"/>
            <a:ext cx="6591300" cy="1588"/>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90114" name="Title 1"/>
          <p:cNvSpPr>
            <a:spLocks noGrp="1"/>
          </p:cNvSpPr>
          <p:nvPr>
            <p:ph type="title"/>
          </p:nvPr>
        </p:nvSpPr>
        <p:spPr>
          <a:xfrm>
            <a:off x="457200" y="644525"/>
            <a:ext cx="8229600" cy="1066800"/>
          </a:xfrm>
        </p:spPr>
        <p:txBody>
          <a:bodyPr/>
          <a:lstStyle/>
          <a:p>
            <a:pPr eaLnBrk="1" hangingPunct="1"/>
            <a:r>
              <a:rPr lang="nb-NO" smtClean="0"/>
              <a:t>Hvem testet vi med?</a:t>
            </a:r>
          </a:p>
        </p:txBody>
      </p:sp>
      <p:sp>
        <p:nvSpPr>
          <p:cNvPr id="5" name="Freeform 4"/>
          <p:cNvSpPr/>
          <p:nvPr/>
        </p:nvSpPr>
        <p:spPr>
          <a:xfrm>
            <a:off x="1374775" y="2014538"/>
            <a:ext cx="6662738" cy="4140200"/>
          </a:xfrm>
          <a:custGeom>
            <a:avLst/>
            <a:gdLst>
              <a:gd name="connsiteX0" fmla="*/ 33867 w 6815667"/>
              <a:gd name="connsiteY0" fmla="*/ 0 h 3564467"/>
              <a:gd name="connsiteX1" fmla="*/ 0 w 6815667"/>
              <a:gd name="connsiteY1" fmla="*/ 3564467 h 3564467"/>
              <a:gd name="connsiteX2" fmla="*/ 6815667 w 6815667"/>
              <a:gd name="connsiteY2" fmla="*/ 3556000 h 3564467"/>
            </a:gdLst>
            <a:ahLst/>
            <a:cxnLst>
              <a:cxn ang="0">
                <a:pos x="connsiteX0" y="connsiteY0"/>
              </a:cxn>
              <a:cxn ang="0">
                <a:pos x="connsiteX1" y="connsiteY1"/>
              </a:cxn>
              <a:cxn ang="0">
                <a:pos x="connsiteX2" y="connsiteY2"/>
              </a:cxn>
            </a:cxnLst>
            <a:rect l="l" t="t" r="r" b="b"/>
            <a:pathLst>
              <a:path w="6815667" h="3564467">
                <a:moveTo>
                  <a:pt x="33867" y="0"/>
                </a:moveTo>
                <a:lnTo>
                  <a:pt x="0" y="3564467"/>
                </a:lnTo>
                <a:lnTo>
                  <a:pt x="6815667" y="3556000"/>
                </a:ln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nb-NO"/>
          </a:p>
        </p:txBody>
      </p:sp>
      <p:sp>
        <p:nvSpPr>
          <p:cNvPr id="11" name="TextBox 10"/>
          <p:cNvSpPr txBox="1"/>
          <p:nvPr/>
        </p:nvSpPr>
        <p:spPr>
          <a:xfrm>
            <a:off x="3810000" y="6234113"/>
            <a:ext cx="1762125"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dataferdighet</a:t>
            </a:r>
          </a:p>
        </p:txBody>
      </p:sp>
      <p:sp>
        <p:nvSpPr>
          <p:cNvPr id="71" name="TextBox 70"/>
          <p:cNvSpPr txBox="1"/>
          <p:nvPr/>
        </p:nvSpPr>
        <p:spPr>
          <a:xfrm>
            <a:off x="1446213" y="6234113"/>
            <a:ext cx="369887"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lav</a:t>
            </a:r>
          </a:p>
        </p:txBody>
      </p:sp>
      <p:sp>
        <p:nvSpPr>
          <p:cNvPr id="72" name="TextBox 71"/>
          <p:cNvSpPr txBox="1"/>
          <p:nvPr/>
        </p:nvSpPr>
        <p:spPr>
          <a:xfrm>
            <a:off x="7629525" y="6234113"/>
            <a:ext cx="407988"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høy</a:t>
            </a:r>
          </a:p>
        </p:txBody>
      </p:sp>
      <p:grpSp>
        <p:nvGrpSpPr>
          <p:cNvPr id="90119" name="Group 75"/>
          <p:cNvGrpSpPr>
            <a:grpSpLocks/>
          </p:cNvGrpSpPr>
          <p:nvPr/>
        </p:nvGrpSpPr>
        <p:grpSpPr bwMode="auto">
          <a:xfrm>
            <a:off x="6713538" y="2255838"/>
            <a:ext cx="476250" cy="596900"/>
            <a:chOff x="5862456" y="2860119"/>
            <a:chExt cx="471467" cy="583515"/>
          </a:xfrm>
        </p:grpSpPr>
        <p:sp>
          <p:nvSpPr>
            <p:cNvPr id="77" name="Oval 76"/>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2</a:t>
              </a:r>
            </a:p>
          </p:txBody>
        </p:sp>
        <p:sp>
          <p:nvSpPr>
            <p:cNvPr id="78" name="Moon 77"/>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79" name="TextBox 78"/>
          <p:cNvSpPr txBox="1"/>
          <p:nvPr/>
        </p:nvSpPr>
        <p:spPr>
          <a:xfrm>
            <a:off x="6789738" y="1541463"/>
            <a:ext cx="1706562" cy="522287"/>
          </a:xfrm>
          <a:prstGeom prst="rect">
            <a:avLst/>
          </a:prstGeom>
          <a:noFill/>
        </p:spPr>
        <p:txBody>
          <a:bodyPr wrap="none">
            <a:spAutoFit/>
          </a:bodyPr>
          <a:lstStyle/>
          <a:p>
            <a:pPr fontAlgn="auto">
              <a:spcBef>
                <a:spcPts val="0"/>
              </a:spcBef>
              <a:spcAft>
                <a:spcPts val="0"/>
              </a:spcAft>
              <a:defRPr/>
            </a:pPr>
            <a:r>
              <a:rPr lang="nb-NO" sz="1400">
                <a:latin typeface="+mj-lt"/>
                <a:cs typeface="+mn-cs"/>
              </a:rPr>
              <a:t>2. mann 21</a:t>
            </a:r>
          </a:p>
          <a:p>
            <a:pPr fontAlgn="auto">
              <a:spcBef>
                <a:spcPts val="0"/>
              </a:spcBef>
              <a:spcAft>
                <a:spcPts val="0"/>
              </a:spcAft>
              <a:defRPr/>
            </a:pPr>
            <a:r>
              <a:rPr lang="nb-NO" sz="1400">
                <a:latin typeface="+mj-lt"/>
                <a:cs typeface="+mn-cs"/>
              </a:rPr>
              <a:t>student innovasjon</a:t>
            </a:r>
          </a:p>
        </p:txBody>
      </p:sp>
      <p:sp>
        <p:nvSpPr>
          <p:cNvPr id="84" name="TextBox 83"/>
          <p:cNvSpPr txBox="1"/>
          <p:nvPr/>
        </p:nvSpPr>
        <p:spPr>
          <a:xfrm>
            <a:off x="5699125" y="3930650"/>
            <a:ext cx="1265238" cy="522288"/>
          </a:xfrm>
          <a:prstGeom prst="rect">
            <a:avLst/>
          </a:prstGeom>
          <a:noFill/>
        </p:spPr>
        <p:txBody>
          <a:bodyPr wrap="none">
            <a:spAutoFit/>
          </a:bodyPr>
          <a:lstStyle/>
          <a:p>
            <a:pPr fontAlgn="auto">
              <a:spcBef>
                <a:spcPts val="0"/>
              </a:spcBef>
              <a:spcAft>
                <a:spcPts val="0"/>
              </a:spcAft>
              <a:defRPr/>
            </a:pPr>
            <a:r>
              <a:rPr lang="nb-NO" sz="1400">
                <a:latin typeface="+mj-lt"/>
                <a:cs typeface="+mn-cs"/>
              </a:rPr>
              <a:t>1. kvinne 26</a:t>
            </a:r>
          </a:p>
          <a:p>
            <a:pPr fontAlgn="auto">
              <a:spcBef>
                <a:spcPts val="0"/>
              </a:spcBef>
              <a:spcAft>
                <a:spcPts val="0"/>
              </a:spcAft>
              <a:defRPr/>
            </a:pPr>
            <a:r>
              <a:rPr lang="nb-NO" sz="1400">
                <a:latin typeface="+mj-lt"/>
                <a:cs typeface="+mn-cs"/>
              </a:rPr>
              <a:t>jurist/megler</a:t>
            </a:r>
          </a:p>
        </p:txBody>
      </p:sp>
      <p:grpSp>
        <p:nvGrpSpPr>
          <p:cNvPr id="90122" name="Group 80"/>
          <p:cNvGrpSpPr>
            <a:grpSpLocks/>
          </p:cNvGrpSpPr>
          <p:nvPr/>
        </p:nvGrpSpPr>
        <p:grpSpPr bwMode="auto">
          <a:xfrm>
            <a:off x="5549900" y="3300413"/>
            <a:ext cx="474663" cy="598487"/>
            <a:chOff x="5862456" y="2860119"/>
            <a:chExt cx="471467" cy="583515"/>
          </a:xfrm>
        </p:grpSpPr>
        <p:sp>
          <p:nvSpPr>
            <p:cNvPr id="82" name="Oval 81"/>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1</a:t>
              </a:r>
            </a:p>
          </p:txBody>
        </p:sp>
        <p:sp>
          <p:nvSpPr>
            <p:cNvPr id="83" name="Moon 82"/>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sp>
        <p:nvSpPr>
          <p:cNvPr id="93" name="TextBox 92"/>
          <p:cNvSpPr txBox="1"/>
          <p:nvPr/>
        </p:nvSpPr>
        <p:spPr>
          <a:xfrm rot="16200000">
            <a:off x="-450850" y="4137025"/>
            <a:ext cx="2901950"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flyttemeldingskunnskap</a:t>
            </a:r>
          </a:p>
        </p:txBody>
      </p:sp>
      <p:sp>
        <p:nvSpPr>
          <p:cNvPr id="94" name="TextBox 93"/>
          <p:cNvSpPr txBox="1"/>
          <p:nvPr/>
        </p:nvSpPr>
        <p:spPr>
          <a:xfrm rot="16200000">
            <a:off x="796925" y="2562225"/>
            <a:ext cx="407988"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høy</a:t>
            </a:r>
          </a:p>
        </p:txBody>
      </p:sp>
      <p:sp>
        <p:nvSpPr>
          <p:cNvPr id="95" name="TextBox 94"/>
          <p:cNvSpPr txBox="1"/>
          <p:nvPr/>
        </p:nvSpPr>
        <p:spPr>
          <a:xfrm rot="16200000">
            <a:off x="815975" y="5772150"/>
            <a:ext cx="369888"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lav</a:t>
            </a:r>
          </a:p>
        </p:txBody>
      </p:sp>
      <p:grpSp>
        <p:nvGrpSpPr>
          <p:cNvPr id="90126" name="Group 75"/>
          <p:cNvGrpSpPr>
            <a:grpSpLocks/>
          </p:cNvGrpSpPr>
          <p:nvPr/>
        </p:nvGrpSpPr>
        <p:grpSpPr bwMode="auto">
          <a:xfrm>
            <a:off x="6153150" y="2644775"/>
            <a:ext cx="476250" cy="596900"/>
            <a:chOff x="5862456" y="2860119"/>
            <a:chExt cx="471467" cy="583515"/>
          </a:xfrm>
        </p:grpSpPr>
        <p:sp>
          <p:nvSpPr>
            <p:cNvPr id="36" name="Oval 35"/>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3</a:t>
              </a:r>
            </a:p>
          </p:txBody>
        </p:sp>
        <p:sp>
          <p:nvSpPr>
            <p:cNvPr id="39" name="Moon 38"/>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40" name="TextBox 39"/>
          <p:cNvSpPr txBox="1"/>
          <p:nvPr/>
        </p:nvSpPr>
        <p:spPr>
          <a:xfrm>
            <a:off x="4914900" y="2120900"/>
            <a:ext cx="1568450" cy="523875"/>
          </a:xfrm>
          <a:prstGeom prst="rect">
            <a:avLst/>
          </a:prstGeom>
          <a:noFill/>
        </p:spPr>
        <p:txBody>
          <a:bodyPr wrap="none">
            <a:spAutoFit/>
          </a:bodyPr>
          <a:lstStyle/>
          <a:p>
            <a:pPr fontAlgn="auto">
              <a:spcBef>
                <a:spcPts val="0"/>
              </a:spcBef>
              <a:spcAft>
                <a:spcPts val="0"/>
              </a:spcAft>
              <a:defRPr/>
            </a:pPr>
            <a:r>
              <a:rPr lang="nb-NO" sz="1400">
                <a:latin typeface="+mj-lt"/>
                <a:cs typeface="+mn-cs"/>
              </a:rPr>
              <a:t>3. mann 33</a:t>
            </a:r>
          </a:p>
          <a:p>
            <a:pPr fontAlgn="auto">
              <a:spcBef>
                <a:spcPts val="0"/>
              </a:spcBef>
              <a:spcAft>
                <a:spcPts val="0"/>
              </a:spcAft>
              <a:defRPr/>
            </a:pPr>
            <a:r>
              <a:rPr lang="nb-NO" sz="1400">
                <a:latin typeface="+mj-lt"/>
                <a:cs typeface="+mn-cs"/>
              </a:rPr>
              <a:t>selvstendig, bygg</a:t>
            </a:r>
          </a:p>
        </p:txBody>
      </p:sp>
      <p:pic>
        <p:nvPicPr>
          <p:cNvPr id="90128" name="Picture 40" descr="Screen shot 2012-02-16 at 4.32.22 PM.png"/>
          <p:cNvPicPr>
            <a:picLocks noChangeAspect="1"/>
          </p:cNvPicPr>
          <p:nvPr/>
        </p:nvPicPr>
        <p:blipFill>
          <a:blip r:embed="rId3"/>
          <a:srcRect/>
          <a:stretch>
            <a:fillRect/>
          </a:stretch>
        </p:blipFill>
        <p:spPr bwMode="auto">
          <a:xfrm>
            <a:off x="6276975" y="3017838"/>
            <a:ext cx="203200" cy="128587"/>
          </a:xfrm>
          <a:prstGeom prst="rect">
            <a:avLst/>
          </a:prstGeom>
          <a:noFill/>
          <a:ln w="9525">
            <a:noFill/>
            <a:miter lim="800000"/>
            <a:headEnd/>
            <a:tailEnd/>
          </a:ln>
        </p:spPr>
      </p:pic>
      <p:grpSp>
        <p:nvGrpSpPr>
          <p:cNvPr id="90129" name="Group 75"/>
          <p:cNvGrpSpPr>
            <a:grpSpLocks/>
          </p:cNvGrpSpPr>
          <p:nvPr/>
        </p:nvGrpSpPr>
        <p:grpSpPr bwMode="auto">
          <a:xfrm>
            <a:off x="6713538" y="2633663"/>
            <a:ext cx="476250" cy="596900"/>
            <a:chOff x="5862456" y="2860119"/>
            <a:chExt cx="471467" cy="583515"/>
          </a:xfrm>
        </p:grpSpPr>
        <p:sp>
          <p:nvSpPr>
            <p:cNvPr id="43" name="Oval 42"/>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4</a:t>
              </a:r>
            </a:p>
          </p:txBody>
        </p:sp>
        <p:sp>
          <p:nvSpPr>
            <p:cNvPr id="44" name="Moon 43"/>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45" name="TextBox 44"/>
          <p:cNvSpPr txBox="1"/>
          <p:nvPr/>
        </p:nvSpPr>
        <p:spPr>
          <a:xfrm>
            <a:off x="7250113" y="2778125"/>
            <a:ext cx="1635125" cy="522288"/>
          </a:xfrm>
          <a:prstGeom prst="rect">
            <a:avLst/>
          </a:prstGeom>
          <a:noFill/>
        </p:spPr>
        <p:txBody>
          <a:bodyPr wrap="none">
            <a:spAutoFit/>
          </a:bodyPr>
          <a:lstStyle/>
          <a:p>
            <a:pPr fontAlgn="auto">
              <a:spcBef>
                <a:spcPts val="0"/>
              </a:spcBef>
              <a:spcAft>
                <a:spcPts val="0"/>
              </a:spcAft>
              <a:defRPr/>
            </a:pPr>
            <a:r>
              <a:rPr lang="nb-NO" sz="1400">
                <a:latin typeface="+mj-lt"/>
                <a:cs typeface="+mn-cs"/>
              </a:rPr>
              <a:t>4. mann 43</a:t>
            </a:r>
          </a:p>
          <a:p>
            <a:pPr fontAlgn="auto">
              <a:spcBef>
                <a:spcPts val="0"/>
              </a:spcBef>
              <a:spcAft>
                <a:spcPts val="0"/>
              </a:spcAft>
              <a:defRPr/>
            </a:pPr>
            <a:r>
              <a:rPr lang="nb-NO" sz="1400">
                <a:latin typeface="+mj-lt"/>
                <a:cs typeface="+mn-cs"/>
              </a:rPr>
              <a:t>Investor, regnskap</a:t>
            </a:r>
          </a:p>
        </p:txBody>
      </p:sp>
      <p:grpSp>
        <p:nvGrpSpPr>
          <p:cNvPr id="90131" name="Group 75"/>
          <p:cNvGrpSpPr>
            <a:grpSpLocks/>
          </p:cNvGrpSpPr>
          <p:nvPr/>
        </p:nvGrpSpPr>
        <p:grpSpPr bwMode="auto">
          <a:xfrm>
            <a:off x="3857625" y="2973388"/>
            <a:ext cx="474663" cy="596900"/>
            <a:chOff x="5862456" y="2860119"/>
            <a:chExt cx="471467" cy="583515"/>
          </a:xfrm>
        </p:grpSpPr>
        <p:sp>
          <p:nvSpPr>
            <p:cNvPr id="48" name="Oval 47"/>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5</a:t>
              </a:r>
            </a:p>
          </p:txBody>
        </p:sp>
        <p:sp>
          <p:nvSpPr>
            <p:cNvPr id="49" name="Moon 48"/>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50" name="TextBox 49"/>
          <p:cNvSpPr txBox="1"/>
          <p:nvPr/>
        </p:nvSpPr>
        <p:spPr>
          <a:xfrm>
            <a:off x="2774950" y="2952750"/>
            <a:ext cx="1082675" cy="738188"/>
          </a:xfrm>
          <a:prstGeom prst="rect">
            <a:avLst/>
          </a:prstGeom>
          <a:noFill/>
        </p:spPr>
        <p:txBody>
          <a:bodyPr wrap="none">
            <a:spAutoFit/>
          </a:bodyPr>
          <a:lstStyle/>
          <a:p>
            <a:pPr fontAlgn="auto">
              <a:spcBef>
                <a:spcPts val="0"/>
              </a:spcBef>
              <a:spcAft>
                <a:spcPts val="0"/>
              </a:spcAft>
              <a:defRPr/>
            </a:pPr>
            <a:r>
              <a:rPr lang="nb-NO" sz="1400">
                <a:latin typeface="+mj-lt"/>
                <a:cs typeface="+mn-cs"/>
              </a:rPr>
              <a:t>5. mann 54</a:t>
            </a:r>
          </a:p>
          <a:p>
            <a:pPr fontAlgn="auto">
              <a:spcBef>
                <a:spcPts val="0"/>
              </a:spcBef>
              <a:spcAft>
                <a:spcPts val="0"/>
              </a:spcAft>
              <a:defRPr/>
            </a:pPr>
            <a:r>
              <a:rPr lang="nb-NO" sz="1400">
                <a:latin typeface="+mj-lt"/>
                <a:cs typeface="+mn-cs"/>
              </a:rPr>
              <a:t>selvstendig</a:t>
            </a:r>
          </a:p>
          <a:p>
            <a:pPr fontAlgn="auto">
              <a:spcBef>
                <a:spcPts val="0"/>
              </a:spcBef>
              <a:spcAft>
                <a:spcPts val="0"/>
              </a:spcAft>
              <a:defRPr/>
            </a:pPr>
            <a:r>
              <a:rPr lang="nb-NO" sz="1400">
                <a:latin typeface="+mj-lt"/>
                <a:cs typeface="+mn-cs"/>
              </a:rPr>
              <a:t>events</a:t>
            </a:r>
          </a:p>
        </p:txBody>
      </p:sp>
      <p:sp>
        <p:nvSpPr>
          <p:cNvPr id="55" name="TextBox 54"/>
          <p:cNvSpPr txBox="1"/>
          <p:nvPr/>
        </p:nvSpPr>
        <p:spPr>
          <a:xfrm>
            <a:off x="3557588" y="4084638"/>
            <a:ext cx="1300162" cy="738187"/>
          </a:xfrm>
          <a:prstGeom prst="rect">
            <a:avLst/>
          </a:prstGeom>
          <a:noFill/>
        </p:spPr>
        <p:txBody>
          <a:bodyPr wrap="none">
            <a:spAutoFit/>
          </a:bodyPr>
          <a:lstStyle/>
          <a:p>
            <a:pPr fontAlgn="auto">
              <a:spcBef>
                <a:spcPts val="0"/>
              </a:spcBef>
              <a:spcAft>
                <a:spcPts val="0"/>
              </a:spcAft>
              <a:defRPr/>
            </a:pPr>
            <a:r>
              <a:rPr lang="nb-NO" sz="1400">
                <a:latin typeface="+mj-lt"/>
                <a:cs typeface="+mn-cs"/>
              </a:rPr>
              <a:t>6. kvinne 43</a:t>
            </a:r>
          </a:p>
          <a:p>
            <a:pPr fontAlgn="auto">
              <a:spcBef>
                <a:spcPts val="0"/>
              </a:spcBef>
              <a:spcAft>
                <a:spcPts val="0"/>
              </a:spcAft>
              <a:defRPr/>
            </a:pPr>
            <a:r>
              <a:rPr lang="nb-NO" sz="1400">
                <a:latin typeface="+mj-lt"/>
                <a:cs typeface="+mn-cs"/>
              </a:rPr>
              <a:t>selvstendig</a:t>
            </a:r>
          </a:p>
          <a:p>
            <a:pPr fontAlgn="auto">
              <a:spcBef>
                <a:spcPts val="0"/>
              </a:spcBef>
              <a:spcAft>
                <a:spcPts val="0"/>
              </a:spcAft>
              <a:defRPr/>
            </a:pPr>
            <a:r>
              <a:rPr lang="nb-NO" sz="1400">
                <a:latin typeface="+mj-lt"/>
                <a:cs typeface="+mn-cs"/>
              </a:rPr>
              <a:t>lederutvikling</a:t>
            </a:r>
          </a:p>
        </p:txBody>
      </p:sp>
      <p:grpSp>
        <p:nvGrpSpPr>
          <p:cNvPr id="90134" name="Group 80"/>
          <p:cNvGrpSpPr>
            <a:grpSpLocks/>
          </p:cNvGrpSpPr>
          <p:nvPr/>
        </p:nvGrpSpPr>
        <p:grpSpPr bwMode="auto">
          <a:xfrm>
            <a:off x="4943475" y="3629025"/>
            <a:ext cx="476250" cy="598488"/>
            <a:chOff x="5862456" y="2860119"/>
            <a:chExt cx="471467" cy="583515"/>
          </a:xfrm>
        </p:grpSpPr>
        <p:sp>
          <p:nvSpPr>
            <p:cNvPr id="57" name="Oval 56"/>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6</a:t>
              </a:r>
            </a:p>
          </p:txBody>
        </p:sp>
        <p:sp>
          <p:nvSpPr>
            <p:cNvPr id="58" name="Moon 57"/>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cxnSp>
        <p:nvCxnSpPr>
          <p:cNvPr id="52" name="Straight Connector 51"/>
          <p:cNvCxnSpPr/>
          <p:nvPr/>
        </p:nvCxnSpPr>
        <p:spPr>
          <a:xfrm rot="5400000">
            <a:off x="2821781" y="4050507"/>
            <a:ext cx="4073525" cy="1588"/>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90136" name="TextBox 36"/>
          <p:cNvSpPr txBox="1">
            <a:spLocks noChangeArrowheads="1"/>
          </p:cNvSpPr>
          <p:nvPr/>
        </p:nvSpPr>
        <p:spPr bwMode="auto">
          <a:xfrm>
            <a:off x="495300" y="622300"/>
            <a:ext cx="2786063" cy="369888"/>
          </a:xfrm>
          <a:prstGeom prst="rect">
            <a:avLst/>
          </a:prstGeom>
          <a:noFill/>
          <a:ln w="9525">
            <a:noFill/>
            <a:miter lim="800000"/>
            <a:headEnd/>
            <a:tailEnd/>
          </a:ln>
        </p:spPr>
        <p:txBody>
          <a:bodyPr wrap="none">
            <a:spAutoFit/>
          </a:bodyPr>
          <a:lstStyle/>
          <a:p>
            <a:r>
              <a:rPr lang="nb-NO">
                <a:latin typeface="Georgia" pitchFamily="18" charset="0"/>
              </a:rPr>
              <a:t>ny flyttemelding vår 2012</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 name="Rectangle 106"/>
          <p:cNvSpPr/>
          <p:nvPr/>
        </p:nvSpPr>
        <p:spPr>
          <a:xfrm>
            <a:off x="7292975" y="838200"/>
            <a:ext cx="1350963" cy="146526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sp>
        <p:nvSpPr>
          <p:cNvPr id="2" name="Title 1"/>
          <p:cNvSpPr>
            <a:spLocks noGrp="1"/>
          </p:cNvSpPr>
          <p:nvPr>
            <p:ph type="title"/>
          </p:nvPr>
        </p:nvSpPr>
        <p:spPr>
          <a:xfrm>
            <a:off x="368300" y="838200"/>
            <a:ext cx="8420100" cy="1066800"/>
          </a:xfrm>
        </p:spPr>
        <p:txBody>
          <a:bodyPr>
            <a:normAutofit fontScale="90000"/>
          </a:bodyPr>
          <a:lstStyle/>
          <a:p>
            <a:pPr eaLnBrk="1" fontAlgn="auto" hangingPunct="1">
              <a:spcAft>
                <a:spcPts val="0"/>
              </a:spcAft>
              <a:defRPr/>
            </a:pPr>
            <a:r>
              <a:rPr lang="nb-NO"/>
              <a:t>Sterke databrukere har MinID;</a:t>
            </a:r>
            <a:br>
              <a:rPr lang="nb-NO"/>
            </a:br>
            <a:r>
              <a:rPr lang="nb-NO"/>
              <a:t>svakere har ikke det</a:t>
            </a:r>
          </a:p>
        </p:txBody>
      </p:sp>
      <p:sp>
        <p:nvSpPr>
          <p:cNvPr id="9" name="Freeform 8"/>
          <p:cNvSpPr/>
          <p:nvPr/>
        </p:nvSpPr>
        <p:spPr>
          <a:xfrm>
            <a:off x="1214438" y="2568575"/>
            <a:ext cx="6816725" cy="3281363"/>
          </a:xfrm>
          <a:custGeom>
            <a:avLst/>
            <a:gdLst>
              <a:gd name="connsiteX0" fmla="*/ 33867 w 6815667"/>
              <a:gd name="connsiteY0" fmla="*/ 0 h 3564467"/>
              <a:gd name="connsiteX1" fmla="*/ 0 w 6815667"/>
              <a:gd name="connsiteY1" fmla="*/ 3564467 h 3564467"/>
              <a:gd name="connsiteX2" fmla="*/ 6815667 w 6815667"/>
              <a:gd name="connsiteY2" fmla="*/ 3556000 h 3564467"/>
            </a:gdLst>
            <a:ahLst/>
            <a:cxnLst>
              <a:cxn ang="0">
                <a:pos x="connsiteX0" y="connsiteY0"/>
              </a:cxn>
              <a:cxn ang="0">
                <a:pos x="connsiteX1" y="connsiteY1"/>
              </a:cxn>
              <a:cxn ang="0">
                <a:pos x="connsiteX2" y="connsiteY2"/>
              </a:cxn>
            </a:cxnLst>
            <a:rect l="l" t="t" r="r" b="b"/>
            <a:pathLst>
              <a:path w="6815667" h="3564467">
                <a:moveTo>
                  <a:pt x="33867" y="0"/>
                </a:moveTo>
                <a:lnTo>
                  <a:pt x="0" y="3564467"/>
                </a:lnTo>
                <a:lnTo>
                  <a:pt x="6815667" y="3556000"/>
                </a:ln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nb-NO"/>
          </a:p>
        </p:txBody>
      </p:sp>
      <p:sp>
        <p:nvSpPr>
          <p:cNvPr id="92164" name="TextBox 12"/>
          <p:cNvSpPr txBox="1">
            <a:spLocks noChangeArrowheads="1"/>
          </p:cNvSpPr>
          <p:nvPr/>
        </p:nvSpPr>
        <p:spPr bwMode="auto">
          <a:xfrm rot="-1895604">
            <a:off x="7067550" y="4554538"/>
            <a:ext cx="1295400" cy="461962"/>
          </a:xfrm>
          <a:prstGeom prst="rect">
            <a:avLst/>
          </a:prstGeom>
          <a:noFill/>
          <a:ln w="9525">
            <a:noFill/>
            <a:miter lim="800000"/>
            <a:headEnd/>
            <a:tailEnd/>
          </a:ln>
        </p:spPr>
        <p:txBody>
          <a:bodyPr wrap="none">
            <a:spAutoFit/>
          </a:bodyPr>
          <a:lstStyle/>
          <a:p>
            <a:r>
              <a:rPr lang="nb-NO" sz="1200">
                <a:latin typeface="Georgia" pitchFamily="18" charset="0"/>
              </a:rPr>
              <a:t>brukt Atlinn,</a:t>
            </a:r>
          </a:p>
          <a:p>
            <a:r>
              <a:rPr lang="nb-NO" sz="1200">
                <a:latin typeface="Georgia" pitchFamily="18" charset="0"/>
              </a:rPr>
              <a:t>jobbet med data</a:t>
            </a:r>
          </a:p>
        </p:txBody>
      </p:sp>
      <p:sp>
        <p:nvSpPr>
          <p:cNvPr id="92165" name="TextBox 13"/>
          <p:cNvSpPr txBox="1">
            <a:spLocks noChangeArrowheads="1"/>
          </p:cNvSpPr>
          <p:nvPr/>
        </p:nvSpPr>
        <p:spPr bwMode="auto">
          <a:xfrm rot="-1895604">
            <a:off x="6894513" y="2703513"/>
            <a:ext cx="646112" cy="461962"/>
          </a:xfrm>
          <a:prstGeom prst="rect">
            <a:avLst/>
          </a:prstGeom>
          <a:noFill/>
          <a:ln w="9525">
            <a:noFill/>
            <a:miter lim="800000"/>
            <a:headEnd/>
            <a:tailEnd/>
          </a:ln>
        </p:spPr>
        <p:txBody>
          <a:bodyPr>
            <a:spAutoFit/>
          </a:bodyPr>
          <a:lstStyle/>
          <a:p>
            <a:r>
              <a:rPr lang="nb-NO" sz="1200">
                <a:latin typeface="Georgia" pitchFamily="18" charset="0"/>
              </a:rPr>
              <a:t>Altinnbruker</a:t>
            </a:r>
          </a:p>
        </p:txBody>
      </p:sp>
      <p:sp>
        <p:nvSpPr>
          <p:cNvPr id="92166" name="TextBox 14"/>
          <p:cNvSpPr txBox="1">
            <a:spLocks noChangeArrowheads="1"/>
          </p:cNvSpPr>
          <p:nvPr/>
        </p:nvSpPr>
        <p:spPr bwMode="auto">
          <a:xfrm rot="-1895604">
            <a:off x="4452938" y="3687763"/>
            <a:ext cx="792162" cy="461962"/>
          </a:xfrm>
          <a:prstGeom prst="rect">
            <a:avLst/>
          </a:prstGeom>
          <a:noFill/>
          <a:ln w="9525">
            <a:noFill/>
            <a:miter lim="800000"/>
            <a:headEnd/>
            <a:tailEnd/>
          </a:ln>
        </p:spPr>
        <p:txBody>
          <a:bodyPr>
            <a:spAutoFit/>
          </a:bodyPr>
          <a:lstStyle/>
          <a:p>
            <a:pPr algn="ctr"/>
            <a:r>
              <a:rPr lang="nb-NO" sz="1200">
                <a:latin typeface="Georgia" pitchFamily="18" charset="0"/>
              </a:rPr>
              <a:t>solid bruker</a:t>
            </a:r>
          </a:p>
        </p:txBody>
      </p:sp>
      <p:sp>
        <p:nvSpPr>
          <p:cNvPr id="92167" name="TextBox 15"/>
          <p:cNvSpPr txBox="1">
            <a:spLocks noChangeArrowheads="1"/>
          </p:cNvSpPr>
          <p:nvPr/>
        </p:nvSpPr>
        <p:spPr bwMode="auto">
          <a:xfrm rot="-1895604">
            <a:off x="2214563" y="4470400"/>
            <a:ext cx="1027112" cy="646113"/>
          </a:xfrm>
          <a:prstGeom prst="rect">
            <a:avLst/>
          </a:prstGeom>
          <a:noFill/>
          <a:ln w="9525">
            <a:noFill/>
            <a:miter lim="800000"/>
            <a:headEnd/>
            <a:tailEnd/>
          </a:ln>
        </p:spPr>
        <p:txBody>
          <a:bodyPr>
            <a:spAutoFit/>
          </a:bodyPr>
          <a:lstStyle/>
          <a:p>
            <a:pPr algn="ctr"/>
            <a:r>
              <a:rPr lang="nb-NO" sz="1200">
                <a:latin typeface="Georgia" pitchFamily="18" charset="0"/>
              </a:rPr>
              <a:t>utrygg</a:t>
            </a:r>
          </a:p>
          <a:p>
            <a:pPr algn="ctr"/>
            <a:r>
              <a:rPr lang="nb-NO" sz="1200">
                <a:latin typeface="Georgia" pitchFamily="18" charset="0"/>
              </a:rPr>
              <a:t>surf og mail</a:t>
            </a:r>
          </a:p>
          <a:p>
            <a:pPr algn="ctr"/>
            <a:endParaRPr lang="nb-NO" sz="1200">
              <a:latin typeface="Georgia" pitchFamily="18" charset="0"/>
            </a:endParaRPr>
          </a:p>
        </p:txBody>
      </p:sp>
      <p:sp>
        <p:nvSpPr>
          <p:cNvPr id="92168" name="TextBox 16"/>
          <p:cNvSpPr txBox="1">
            <a:spLocks noChangeArrowheads="1"/>
          </p:cNvSpPr>
          <p:nvPr/>
        </p:nvSpPr>
        <p:spPr bwMode="auto">
          <a:xfrm rot="-1895604">
            <a:off x="3146425" y="4508500"/>
            <a:ext cx="1120775" cy="461963"/>
          </a:xfrm>
          <a:prstGeom prst="rect">
            <a:avLst/>
          </a:prstGeom>
          <a:noFill/>
          <a:ln w="9525">
            <a:noFill/>
            <a:miter lim="800000"/>
            <a:headEnd/>
            <a:tailEnd/>
          </a:ln>
        </p:spPr>
        <p:txBody>
          <a:bodyPr wrap="none">
            <a:spAutoFit/>
          </a:bodyPr>
          <a:lstStyle/>
          <a:p>
            <a:pPr algn="ctr"/>
            <a:r>
              <a:rPr lang="nb-NO" sz="1200">
                <a:latin typeface="Georgia" pitchFamily="18" charset="0"/>
              </a:rPr>
              <a:t>utrygg bruker</a:t>
            </a:r>
          </a:p>
          <a:p>
            <a:pPr algn="ctr"/>
            <a:r>
              <a:rPr lang="nb-NO" sz="1200">
                <a:latin typeface="Georgia" pitchFamily="18" charset="0"/>
              </a:rPr>
              <a:t>m/ nettbank</a:t>
            </a:r>
          </a:p>
        </p:txBody>
      </p:sp>
      <p:sp>
        <p:nvSpPr>
          <p:cNvPr id="92169" name="TextBox 17"/>
          <p:cNvSpPr txBox="1">
            <a:spLocks noChangeArrowheads="1"/>
          </p:cNvSpPr>
          <p:nvPr/>
        </p:nvSpPr>
        <p:spPr bwMode="auto">
          <a:xfrm>
            <a:off x="2954338" y="6327775"/>
            <a:ext cx="3095625" cy="400050"/>
          </a:xfrm>
          <a:prstGeom prst="rect">
            <a:avLst/>
          </a:prstGeom>
          <a:noFill/>
          <a:ln w="9525">
            <a:noFill/>
            <a:miter lim="800000"/>
            <a:headEnd/>
            <a:tailEnd/>
          </a:ln>
        </p:spPr>
        <p:txBody>
          <a:bodyPr wrap="none">
            <a:spAutoFit/>
          </a:bodyPr>
          <a:lstStyle/>
          <a:p>
            <a:r>
              <a:rPr lang="nb-NO" sz="2000">
                <a:latin typeface="Georgia" pitchFamily="18" charset="0"/>
              </a:rPr>
              <a:t>dataferdighet -  lav til høy</a:t>
            </a:r>
          </a:p>
        </p:txBody>
      </p:sp>
      <p:grpSp>
        <p:nvGrpSpPr>
          <p:cNvPr id="92170" name="Group 26"/>
          <p:cNvGrpSpPr>
            <a:grpSpLocks/>
          </p:cNvGrpSpPr>
          <p:nvPr/>
        </p:nvGrpSpPr>
        <p:grpSpPr bwMode="auto">
          <a:xfrm>
            <a:off x="3836988" y="5094288"/>
            <a:ext cx="471487" cy="582612"/>
            <a:chOff x="5862456" y="2860119"/>
            <a:chExt cx="471467" cy="583515"/>
          </a:xfrm>
        </p:grpSpPr>
        <p:sp>
          <p:nvSpPr>
            <p:cNvPr id="20" name="Oval 19"/>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1</a:t>
              </a:r>
            </a:p>
          </p:txBody>
        </p:sp>
        <p:sp>
          <p:nvSpPr>
            <p:cNvPr id="21" name="Moon 20"/>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nvGrpSpPr>
          <p:cNvPr id="92171" name="Group 33"/>
          <p:cNvGrpSpPr>
            <a:grpSpLocks/>
          </p:cNvGrpSpPr>
          <p:nvPr/>
        </p:nvGrpSpPr>
        <p:grpSpPr bwMode="auto">
          <a:xfrm>
            <a:off x="1862138" y="5094288"/>
            <a:ext cx="471487" cy="582612"/>
            <a:chOff x="5862456" y="2860119"/>
            <a:chExt cx="471467" cy="583515"/>
          </a:xfrm>
        </p:grpSpPr>
        <p:sp>
          <p:nvSpPr>
            <p:cNvPr id="35" name="Oval 34"/>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2</a:t>
              </a:r>
            </a:p>
          </p:txBody>
        </p:sp>
        <p:sp>
          <p:nvSpPr>
            <p:cNvPr id="36" name="Moon 35"/>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nvGrpSpPr>
          <p:cNvPr id="92172" name="Group 36"/>
          <p:cNvGrpSpPr>
            <a:grpSpLocks/>
          </p:cNvGrpSpPr>
          <p:nvPr/>
        </p:nvGrpSpPr>
        <p:grpSpPr bwMode="auto">
          <a:xfrm>
            <a:off x="2652713" y="5094288"/>
            <a:ext cx="471487" cy="582612"/>
            <a:chOff x="5862456" y="2860119"/>
            <a:chExt cx="471467" cy="583515"/>
          </a:xfrm>
        </p:grpSpPr>
        <p:sp>
          <p:nvSpPr>
            <p:cNvPr id="38" name="Oval 37"/>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3</a:t>
              </a:r>
            </a:p>
          </p:txBody>
        </p:sp>
        <p:sp>
          <p:nvSpPr>
            <p:cNvPr id="39" name="Moon 38"/>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73" name="Group 42"/>
          <p:cNvGrpSpPr>
            <a:grpSpLocks/>
          </p:cNvGrpSpPr>
          <p:nvPr/>
        </p:nvGrpSpPr>
        <p:grpSpPr bwMode="auto">
          <a:xfrm>
            <a:off x="4251325" y="5094288"/>
            <a:ext cx="471488" cy="582612"/>
            <a:chOff x="5862456" y="2860119"/>
            <a:chExt cx="471467" cy="583515"/>
          </a:xfrm>
        </p:grpSpPr>
        <p:sp>
          <p:nvSpPr>
            <p:cNvPr id="44" name="Oval 43"/>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5</a:t>
              </a:r>
            </a:p>
          </p:txBody>
        </p:sp>
        <p:sp>
          <p:nvSpPr>
            <p:cNvPr id="45" name="Moon 44"/>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74" name="Group 45"/>
          <p:cNvGrpSpPr>
            <a:grpSpLocks/>
          </p:cNvGrpSpPr>
          <p:nvPr/>
        </p:nvGrpSpPr>
        <p:grpSpPr bwMode="auto">
          <a:xfrm>
            <a:off x="6113463" y="2806700"/>
            <a:ext cx="471487" cy="584200"/>
            <a:chOff x="5862456" y="2860119"/>
            <a:chExt cx="471467" cy="583515"/>
          </a:xfrm>
        </p:grpSpPr>
        <p:sp>
          <p:nvSpPr>
            <p:cNvPr id="47" name="Oval 46"/>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6</a:t>
              </a:r>
            </a:p>
          </p:txBody>
        </p:sp>
        <p:sp>
          <p:nvSpPr>
            <p:cNvPr id="48" name="Moon 47"/>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75" name="Group 48"/>
          <p:cNvGrpSpPr>
            <a:grpSpLocks/>
          </p:cNvGrpSpPr>
          <p:nvPr/>
        </p:nvGrpSpPr>
        <p:grpSpPr bwMode="auto">
          <a:xfrm>
            <a:off x="4425950" y="2806700"/>
            <a:ext cx="471488" cy="584200"/>
            <a:chOff x="5862456" y="2860119"/>
            <a:chExt cx="471467" cy="583515"/>
          </a:xfrm>
        </p:grpSpPr>
        <p:sp>
          <p:nvSpPr>
            <p:cNvPr id="50" name="Oval 49"/>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7</a:t>
              </a:r>
            </a:p>
          </p:txBody>
        </p:sp>
        <p:sp>
          <p:nvSpPr>
            <p:cNvPr id="51" name="Moon 50"/>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76" name="Group 51"/>
          <p:cNvGrpSpPr>
            <a:grpSpLocks/>
          </p:cNvGrpSpPr>
          <p:nvPr/>
        </p:nvGrpSpPr>
        <p:grpSpPr bwMode="auto">
          <a:xfrm>
            <a:off x="5162550" y="5094288"/>
            <a:ext cx="471488" cy="582612"/>
            <a:chOff x="5862456" y="2860119"/>
            <a:chExt cx="471467" cy="583515"/>
          </a:xfrm>
        </p:grpSpPr>
        <p:sp>
          <p:nvSpPr>
            <p:cNvPr id="53" name="Oval 52"/>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8</a:t>
              </a:r>
            </a:p>
          </p:txBody>
        </p:sp>
        <p:sp>
          <p:nvSpPr>
            <p:cNvPr id="54" name="Moon 53"/>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77" name="Group 54"/>
          <p:cNvGrpSpPr>
            <a:grpSpLocks/>
          </p:cNvGrpSpPr>
          <p:nvPr/>
        </p:nvGrpSpPr>
        <p:grpSpPr bwMode="auto">
          <a:xfrm>
            <a:off x="6821488" y="5094288"/>
            <a:ext cx="471487" cy="582612"/>
            <a:chOff x="5862456" y="2860119"/>
            <a:chExt cx="471467" cy="583515"/>
          </a:xfrm>
        </p:grpSpPr>
        <p:sp>
          <p:nvSpPr>
            <p:cNvPr id="56" name="Oval 55"/>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9</a:t>
              </a:r>
            </a:p>
          </p:txBody>
        </p:sp>
        <p:sp>
          <p:nvSpPr>
            <p:cNvPr id="57" name="Moon 56"/>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nvGrpSpPr>
          <p:cNvPr id="92178" name="Group 57"/>
          <p:cNvGrpSpPr>
            <a:grpSpLocks/>
          </p:cNvGrpSpPr>
          <p:nvPr/>
        </p:nvGrpSpPr>
        <p:grpSpPr bwMode="auto">
          <a:xfrm>
            <a:off x="6516688" y="2806700"/>
            <a:ext cx="471487" cy="584200"/>
            <a:chOff x="5862456" y="2860119"/>
            <a:chExt cx="471467" cy="583515"/>
          </a:xfrm>
        </p:grpSpPr>
        <p:sp>
          <p:nvSpPr>
            <p:cNvPr id="59" name="Oval 58"/>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10</a:t>
              </a:r>
            </a:p>
          </p:txBody>
        </p:sp>
        <p:sp>
          <p:nvSpPr>
            <p:cNvPr id="60" name="Moon 59"/>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nvGrpSpPr>
          <p:cNvPr id="92179" name="Group 60"/>
          <p:cNvGrpSpPr>
            <a:grpSpLocks/>
          </p:cNvGrpSpPr>
          <p:nvPr/>
        </p:nvGrpSpPr>
        <p:grpSpPr bwMode="auto">
          <a:xfrm>
            <a:off x="2257425" y="5094288"/>
            <a:ext cx="471488" cy="582612"/>
            <a:chOff x="5862456" y="2860119"/>
            <a:chExt cx="471467" cy="583515"/>
          </a:xfrm>
        </p:grpSpPr>
        <p:sp>
          <p:nvSpPr>
            <p:cNvPr id="62" name="Oval 61"/>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11</a:t>
              </a:r>
            </a:p>
          </p:txBody>
        </p:sp>
        <p:sp>
          <p:nvSpPr>
            <p:cNvPr id="63" name="Moon 62"/>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80" name="Group 63"/>
          <p:cNvGrpSpPr>
            <a:grpSpLocks/>
          </p:cNvGrpSpPr>
          <p:nvPr/>
        </p:nvGrpSpPr>
        <p:grpSpPr bwMode="auto">
          <a:xfrm>
            <a:off x="4078288" y="3748088"/>
            <a:ext cx="471487" cy="584200"/>
            <a:chOff x="5862456" y="2860119"/>
            <a:chExt cx="471467" cy="583515"/>
          </a:xfrm>
        </p:grpSpPr>
        <p:sp>
          <p:nvSpPr>
            <p:cNvPr id="65" name="Oval 64"/>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12</a:t>
              </a:r>
            </a:p>
          </p:txBody>
        </p:sp>
        <p:sp>
          <p:nvSpPr>
            <p:cNvPr id="66" name="Moon 65"/>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81" name="Group 66"/>
          <p:cNvGrpSpPr>
            <a:grpSpLocks/>
          </p:cNvGrpSpPr>
          <p:nvPr/>
        </p:nvGrpSpPr>
        <p:grpSpPr bwMode="auto">
          <a:xfrm>
            <a:off x="5711825" y="2806700"/>
            <a:ext cx="471488" cy="584200"/>
            <a:chOff x="5862456" y="2860119"/>
            <a:chExt cx="471467" cy="583515"/>
          </a:xfrm>
        </p:grpSpPr>
        <p:sp>
          <p:nvSpPr>
            <p:cNvPr id="68" name="Oval 67"/>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13</a:t>
              </a:r>
            </a:p>
          </p:txBody>
        </p:sp>
        <p:sp>
          <p:nvSpPr>
            <p:cNvPr id="69" name="Moon 68"/>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nvGrpSpPr>
          <p:cNvPr id="92182" name="Group 72"/>
          <p:cNvGrpSpPr>
            <a:grpSpLocks/>
          </p:cNvGrpSpPr>
          <p:nvPr/>
        </p:nvGrpSpPr>
        <p:grpSpPr bwMode="auto">
          <a:xfrm>
            <a:off x="3124200" y="5094288"/>
            <a:ext cx="471488" cy="582612"/>
            <a:chOff x="5862456" y="2860119"/>
            <a:chExt cx="471467" cy="583515"/>
          </a:xfrm>
        </p:grpSpPr>
        <p:sp>
          <p:nvSpPr>
            <p:cNvPr id="74" name="Oval 73"/>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15</a:t>
              </a:r>
            </a:p>
          </p:txBody>
        </p:sp>
        <p:sp>
          <p:nvSpPr>
            <p:cNvPr id="75" name="Moon 74"/>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183" name="Group 79"/>
          <p:cNvGrpSpPr>
            <a:grpSpLocks/>
          </p:cNvGrpSpPr>
          <p:nvPr/>
        </p:nvGrpSpPr>
        <p:grpSpPr bwMode="auto">
          <a:xfrm>
            <a:off x="5232400" y="2806700"/>
            <a:ext cx="547688" cy="604838"/>
            <a:chOff x="4770901" y="2442897"/>
            <a:chExt cx="547369" cy="605103"/>
          </a:xfrm>
        </p:grpSpPr>
        <p:grpSp>
          <p:nvGrpSpPr>
            <p:cNvPr id="92214" name="Group 76"/>
            <p:cNvGrpSpPr>
              <a:grpSpLocks/>
            </p:cNvGrpSpPr>
            <p:nvPr/>
          </p:nvGrpSpPr>
          <p:grpSpPr bwMode="auto">
            <a:xfrm>
              <a:off x="4846803" y="2442897"/>
              <a:ext cx="471467" cy="583515"/>
              <a:chOff x="5862456" y="2860119"/>
              <a:chExt cx="471467" cy="583515"/>
            </a:xfrm>
          </p:grpSpPr>
          <p:sp>
            <p:nvSpPr>
              <p:cNvPr id="78" name="Oval 77"/>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endParaRPr lang="nb-NO"/>
              </a:p>
            </p:txBody>
          </p:sp>
          <p:sp>
            <p:nvSpPr>
              <p:cNvPr id="79" name="Moon 78"/>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grpSp>
          <p:nvGrpSpPr>
            <p:cNvPr id="92215" name="Group 39"/>
            <p:cNvGrpSpPr>
              <a:grpSpLocks/>
            </p:cNvGrpSpPr>
            <p:nvPr/>
          </p:nvGrpSpPr>
          <p:grpSpPr bwMode="auto">
            <a:xfrm>
              <a:off x="4770901" y="2464485"/>
              <a:ext cx="471467" cy="583515"/>
              <a:chOff x="5862456" y="2860119"/>
              <a:chExt cx="471467" cy="583515"/>
            </a:xfrm>
          </p:grpSpPr>
          <p:sp>
            <p:nvSpPr>
              <p:cNvPr id="41" name="Oval 40"/>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t>4</a:t>
                </a:r>
              </a:p>
            </p:txBody>
          </p:sp>
          <p:sp>
            <p:nvSpPr>
              <p:cNvPr id="42" name="Moon 41"/>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grpSp>
      <p:sp>
        <p:nvSpPr>
          <p:cNvPr id="92184" name="TextBox 80"/>
          <p:cNvSpPr txBox="1">
            <a:spLocks noChangeArrowheads="1"/>
          </p:cNvSpPr>
          <p:nvPr/>
        </p:nvSpPr>
        <p:spPr bwMode="auto">
          <a:xfrm>
            <a:off x="190500" y="2806700"/>
            <a:ext cx="968375" cy="461963"/>
          </a:xfrm>
          <a:prstGeom prst="rect">
            <a:avLst/>
          </a:prstGeom>
          <a:noFill/>
          <a:ln w="9525">
            <a:noFill/>
            <a:miter lim="800000"/>
            <a:headEnd/>
            <a:tailEnd/>
          </a:ln>
        </p:spPr>
        <p:txBody>
          <a:bodyPr>
            <a:spAutoFit/>
          </a:bodyPr>
          <a:lstStyle/>
          <a:p>
            <a:pPr algn="r"/>
            <a:r>
              <a:rPr lang="nb-NO" sz="1200">
                <a:latin typeface="Georgia" pitchFamily="18" charset="0"/>
              </a:rPr>
              <a:t>har MinID bruker</a:t>
            </a:r>
          </a:p>
        </p:txBody>
      </p:sp>
      <p:sp>
        <p:nvSpPr>
          <p:cNvPr id="92185" name="TextBox 81"/>
          <p:cNvSpPr txBox="1">
            <a:spLocks noChangeArrowheads="1"/>
          </p:cNvSpPr>
          <p:nvPr/>
        </p:nvSpPr>
        <p:spPr bwMode="auto">
          <a:xfrm>
            <a:off x="511175" y="3897313"/>
            <a:ext cx="723900" cy="277812"/>
          </a:xfrm>
          <a:prstGeom prst="rect">
            <a:avLst/>
          </a:prstGeom>
          <a:noFill/>
          <a:ln w="9525">
            <a:noFill/>
            <a:miter lim="800000"/>
            <a:headEnd/>
            <a:tailEnd/>
          </a:ln>
        </p:spPr>
        <p:txBody>
          <a:bodyPr wrap="none">
            <a:spAutoFit/>
          </a:bodyPr>
          <a:lstStyle/>
          <a:p>
            <a:r>
              <a:rPr lang="nb-NO" sz="1200">
                <a:latin typeface="Georgia" pitchFamily="18" charset="0"/>
              </a:rPr>
              <a:t>har PIN</a:t>
            </a:r>
          </a:p>
        </p:txBody>
      </p:sp>
      <p:sp>
        <p:nvSpPr>
          <p:cNvPr id="92186" name="TextBox 82"/>
          <p:cNvSpPr txBox="1">
            <a:spLocks noChangeArrowheads="1"/>
          </p:cNvSpPr>
          <p:nvPr/>
        </p:nvSpPr>
        <p:spPr bwMode="auto">
          <a:xfrm>
            <a:off x="190500" y="5099050"/>
            <a:ext cx="1044575" cy="276225"/>
          </a:xfrm>
          <a:prstGeom prst="rect">
            <a:avLst/>
          </a:prstGeom>
          <a:noFill/>
          <a:ln w="9525">
            <a:noFill/>
            <a:miter lim="800000"/>
            <a:headEnd/>
            <a:tailEnd/>
          </a:ln>
        </p:spPr>
        <p:txBody>
          <a:bodyPr wrap="none">
            <a:spAutoFit/>
          </a:bodyPr>
          <a:lstStyle/>
          <a:p>
            <a:r>
              <a:rPr lang="nb-NO" sz="1200">
                <a:latin typeface="Georgia" pitchFamily="18" charset="0"/>
              </a:rPr>
              <a:t>har ikke PIN</a:t>
            </a:r>
          </a:p>
        </p:txBody>
      </p:sp>
      <p:grpSp>
        <p:nvGrpSpPr>
          <p:cNvPr id="92187" name="Group 69"/>
          <p:cNvGrpSpPr>
            <a:grpSpLocks/>
          </p:cNvGrpSpPr>
          <p:nvPr/>
        </p:nvGrpSpPr>
        <p:grpSpPr bwMode="auto">
          <a:xfrm>
            <a:off x="4829175" y="2806700"/>
            <a:ext cx="471488" cy="584200"/>
            <a:chOff x="5862456" y="2860119"/>
            <a:chExt cx="471467" cy="583515"/>
          </a:xfrm>
        </p:grpSpPr>
        <p:sp>
          <p:nvSpPr>
            <p:cNvPr id="71" name="Oval 70"/>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t>14</a:t>
              </a:r>
            </a:p>
          </p:txBody>
        </p:sp>
        <p:sp>
          <p:nvSpPr>
            <p:cNvPr id="72" name="Moon 71"/>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p>
          </p:txBody>
        </p:sp>
      </p:grpSp>
      <p:sp>
        <p:nvSpPr>
          <p:cNvPr id="92188" name="TextBox 75"/>
          <p:cNvSpPr txBox="1">
            <a:spLocks noChangeArrowheads="1"/>
          </p:cNvSpPr>
          <p:nvPr/>
        </p:nvSpPr>
        <p:spPr bwMode="auto">
          <a:xfrm>
            <a:off x="1333500" y="5849938"/>
            <a:ext cx="327025" cy="369887"/>
          </a:xfrm>
          <a:prstGeom prst="rect">
            <a:avLst/>
          </a:prstGeom>
          <a:noFill/>
          <a:ln w="9525">
            <a:noFill/>
            <a:miter lim="800000"/>
            <a:headEnd/>
            <a:tailEnd/>
          </a:ln>
        </p:spPr>
        <p:txBody>
          <a:bodyPr wrap="none">
            <a:spAutoFit/>
          </a:bodyPr>
          <a:lstStyle/>
          <a:p>
            <a:r>
              <a:rPr lang="nb-NO">
                <a:latin typeface="Georgia" pitchFamily="18" charset="0"/>
              </a:rPr>
              <a:t>0</a:t>
            </a:r>
          </a:p>
        </p:txBody>
      </p:sp>
      <p:sp>
        <p:nvSpPr>
          <p:cNvPr id="92189" name="TextBox 83"/>
          <p:cNvSpPr txBox="1">
            <a:spLocks noChangeArrowheads="1"/>
          </p:cNvSpPr>
          <p:nvPr/>
        </p:nvSpPr>
        <p:spPr bwMode="auto">
          <a:xfrm>
            <a:off x="3889375" y="5849938"/>
            <a:ext cx="314325" cy="369887"/>
          </a:xfrm>
          <a:prstGeom prst="rect">
            <a:avLst/>
          </a:prstGeom>
          <a:noFill/>
          <a:ln w="9525">
            <a:noFill/>
            <a:miter lim="800000"/>
            <a:headEnd/>
            <a:tailEnd/>
          </a:ln>
        </p:spPr>
        <p:txBody>
          <a:bodyPr wrap="none">
            <a:spAutoFit/>
          </a:bodyPr>
          <a:lstStyle/>
          <a:p>
            <a:r>
              <a:rPr lang="nb-NO">
                <a:latin typeface="Georgia" pitchFamily="18" charset="0"/>
              </a:rPr>
              <a:t>4</a:t>
            </a:r>
          </a:p>
        </p:txBody>
      </p:sp>
      <p:sp>
        <p:nvSpPr>
          <p:cNvPr id="92190" name="TextBox 84"/>
          <p:cNvSpPr txBox="1">
            <a:spLocks noChangeArrowheads="1"/>
          </p:cNvSpPr>
          <p:nvPr/>
        </p:nvSpPr>
        <p:spPr bwMode="auto">
          <a:xfrm>
            <a:off x="2617788" y="5849938"/>
            <a:ext cx="314325" cy="369887"/>
          </a:xfrm>
          <a:prstGeom prst="rect">
            <a:avLst/>
          </a:prstGeom>
          <a:noFill/>
          <a:ln w="9525">
            <a:noFill/>
            <a:miter lim="800000"/>
            <a:headEnd/>
            <a:tailEnd/>
          </a:ln>
        </p:spPr>
        <p:txBody>
          <a:bodyPr wrap="none">
            <a:spAutoFit/>
          </a:bodyPr>
          <a:lstStyle/>
          <a:p>
            <a:r>
              <a:rPr lang="nb-NO">
                <a:latin typeface="Georgia" pitchFamily="18" charset="0"/>
              </a:rPr>
              <a:t>2</a:t>
            </a:r>
          </a:p>
        </p:txBody>
      </p:sp>
      <p:sp>
        <p:nvSpPr>
          <p:cNvPr id="92191" name="TextBox 85"/>
          <p:cNvSpPr txBox="1">
            <a:spLocks noChangeArrowheads="1"/>
          </p:cNvSpPr>
          <p:nvPr/>
        </p:nvSpPr>
        <p:spPr bwMode="auto">
          <a:xfrm>
            <a:off x="5162550" y="5849938"/>
            <a:ext cx="314325" cy="369887"/>
          </a:xfrm>
          <a:prstGeom prst="rect">
            <a:avLst/>
          </a:prstGeom>
          <a:noFill/>
          <a:ln w="9525">
            <a:noFill/>
            <a:miter lim="800000"/>
            <a:headEnd/>
            <a:tailEnd/>
          </a:ln>
        </p:spPr>
        <p:txBody>
          <a:bodyPr wrap="none">
            <a:spAutoFit/>
          </a:bodyPr>
          <a:lstStyle/>
          <a:p>
            <a:r>
              <a:rPr lang="nb-NO">
                <a:latin typeface="Georgia" pitchFamily="18" charset="0"/>
              </a:rPr>
              <a:t>6</a:t>
            </a:r>
          </a:p>
        </p:txBody>
      </p:sp>
      <p:sp>
        <p:nvSpPr>
          <p:cNvPr id="92192" name="TextBox 86"/>
          <p:cNvSpPr txBox="1">
            <a:spLocks noChangeArrowheads="1"/>
          </p:cNvSpPr>
          <p:nvPr/>
        </p:nvSpPr>
        <p:spPr bwMode="auto">
          <a:xfrm>
            <a:off x="6435725" y="5849938"/>
            <a:ext cx="322263" cy="369887"/>
          </a:xfrm>
          <a:prstGeom prst="rect">
            <a:avLst/>
          </a:prstGeom>
          <a:noFill/>
          <a:ln w="9525">
            <a:noFill/>
            <a:miter lim="800000"/>
            <a:headEnd/>
            <a:tailEnd/>
          </a:ln>
        </p:spPr>
        <p:txBody>
          <a:bodyPr wrap="none">
            <a:spAutoFit/>
          </a:bodyPr>
          <a:lstStyle/>
          <a:p>
            <a:r>
              <a:rPr lang="nb-NO">
                <a:latin typeface="Georgia" pitchFamily="18" charset="0"/>
              </a:rPr>
              <a:t>8</a:t>
            </a:r>
          </a:p>
        </p:txBody>
      </p:sp>
      <p:sp>
        <p:nvSpPr>
          <p:cNvPr id="92193" name="TextBox 87"/>
          <p:cNvSpPr txBox="1">
            <a:spLocks noChangeArrowheads="1"/>
          </p:cNvSpPr>
          <p:nvPr/>
        </p:nvSpPr>
        <p:spPr bwMode="auto">
          <a:xfrm>
            <a:off x="7715250" y="5849938"/>
            <a:ext cx="425450" cy="369887"/>
          </a:xfrm>
          <a:prstGeom prst="rect">
            <a:avLst/>
          </a:prstGeom>
          <a:noFill/>
          <a:ln w="9525">
            <a:noFill/>
            <a:miter lim="800000"/>
            <a:headEnd/>
            <a:tailEnd/>
          </a:ln>
        </p:spPr>
        <p:txBody>
          <a:bodyPr wrap="none">
            <a:spAutoFit/>
          </a:bodyPr>
          <a:lstStyle/>
          <a:p>
            <a:r>
              <a:rPr lang="nb-NO">
                <a:latin typeface="Georgia" pitchFamily="18" charset="0"/>
              </a:rPr>
              <a:t>10</a:t>
            </a:r>
          </a:p>
        </p:txBody>
      </p:sp>
      <p:sp>
        <p:nvSpPr>
          <p:cNvPr id="92194" name="TextBox 88"/>
          <p:cNvSpPr txBox="1">
            <a:spLocks noChangeArrowheads="1"/>
          </p:cNvSpPr>
          <p:nvPr/>
        </p:nvSpPr>
        <p:spPr bwMode="auto">
          <a:xfrm rot="-1895604">
            <a:off x="5157788" y="4600575"/>
            <a:ext cx="1108075" cy="277813"/>
          </a:xfrm>
          <a:prstGeom prst="rect">
            <a:avLst/>
          </a:prstGeom>
          <a:noFill/>
          <a:ln w="9525">
            <a:noFill/>
            <a:miter lim="800000"/>
            <a:headEnd/>
            <a:tailEnd/>
          </a:ln>
        </p:spPr>
        <p:txBody>
          <a:bodyPr wrap="none">
            <a:spAutoFit/>
          </a:bodyPr>
          <a:lstStyle/>
          <a:p>
            <a:pPr algn="ctr"/>
            <a:r>
              <a:rPr lang="nb-NO" sz="1200">
                <a:latin typeface="Georgia" pitchFamily="18" charset="0"/>
              </a:rPr>
              <a:t>dyktig bruker</a:t>
            </a:r>
          </a:p>
        </p:txBody>
      </p:sp>
      <p:grpSp>
        <p:nvGrpSpPr>
          <p:cNvPr id="92195" name="Group 94"/>
          <p:cNvGrpSpPr>
            <a:grpSpLocks/>
          </p:cNvGrpSpPr>
          <p:nvPr/>
        </p:nvGrpSpPr>
        <p:grpSpPr bwMode="auto">
          <a:xfrm>
            <a:off x="7616825" y="1065213"/>
            <a:ext cx="233363" cy="288925"/>
            <a:chOff x="5862456" y="2860119"/>
            <a:chExt cx="471467" cy="583515"/>
          </a:xfrm>
        </p:grpSpPr>
        <p:sp>
          <p:nvSpPr>
            <p:cNvPr id="96" name="Oval 95"/>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sz="1100"/>
                <a:t>9</a:t>
              </a:r>
            </a:p>
          </p:txBody>
        </p:sp>
        <p:sp>
          <p:nvSpPr>
            <p:cNvPr id="97" name="Moon 96"/>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sz="1100"/>
            </a:p>
          </p:txBody>
        </p:sp>
      </p:grpSp>
      <p:sp>
        <p:nvSpPr>
          <p:cNvPr id="98" name="TextBox 97"/>
          <p:cNvSpPr txBox="1"/>
          <p:nvPr/>
        </p:nvSpPr>
        <p:spPr>
          <a:xfrm>
            <a:off x="7527925" y="1854200"/>
            <a:ext cx="587375" cy="254000"/>
          </a:xfrm>
          <a:prstGeom prst="rect">
            <a:avLst/>
          </a:prstGeom>
          <a:noFill/>
        </p:spPr>
        <p:txBody>
          <a:bodyPr wrap="none">
            <a:spAutoFit/>
          </a:bodyPr>
          <a:lstStyle/>
          <a:p>
            <a:pPr fontAlgn="auto">
              <a:spcBef>
                <a:spcPts val="0"/>
              </a:spcBef>
              <a:spcAft>
                <a:spcPts val="0"/>
              </a:spcAft>
              <a:defRPr/>
            </a:pPr>
            <a:r>
              <a:rPr lang="nb-NO" sz="1050">
                <a:latin typeface="+mn-lt"/>
                <a:cs typeface="+mn-cs"/>
              </a:rPr>
              <a:t>kvinne</a:t>
            </a:r>
          </a:p>
        </p:txBody>
      </p:sp>
      <p:grpSp>
        <p:nvGrpSpPr>
          <p:cNvPr id="30" name="Group 98"/>
          <p:cNvGrpSpPr/>
          <p:nvPr/>
        </p:nvGrpSpPr>
        <p:grpSpPr>
          <a:xfrm>
            <a:off x="7617517" y="1609502"/>
            <a:ext cx="232539" cy="287804"/>
            <a:chOff x="5862456" y="2860119"/>
            <a:chExt cx="471467" cy="583515"/>
          </a:xfrm>
          <a:solidFill>
            <a:schemeClr val="accent3">
              <a:lumMod val="40000"/>
              <a:lumOff val="60000"/>
            </a:schemeClr>
          </a:solidFill>
        </p:grpSpPr>
        <p:sp>
          <p:nvSpPr>
            <p:cNvPr id="100" name="Oval 99"/>
            <p:cNvSpPr/>
            <p:nvPr/>
          </p:nvSpPr>
          <p:spPr>
            <a:xfrm>
              <a:off x="5938359" y="2860119"/>
              <a:ext cx="319662" cy="283212"/>
            </a:xfrm>
            <a:prstGeom prst="ellipse">
              <a:avLst/>
            </a:prstGeom>
            <a:grpFill/>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sz="1100"/>
                <a:t>9</a:t>
              </a:r>
            </a:p>
          </p:txBody>
        </p:sp>
        <p:sp>
          <p:nvSpPr>
            <p:cNvPr id="101" name="Moon 100"/>
            <p:cNvSpPr/>
            <p:nvPr/>
          </p:nvSpPr>
          <p:spPr>
            <a:xfrm rot="5400000">
              <a:off x="5956584" y="3066294"/>
              <a:ext cx="283212" cy="471467"/>
            </a:xfrm>
            <a:prstGeom prst="moon">
              <a:avLst>
                <a:gd name="adj" fmla="val 81531"/>
              </a:avLst>
            </a:prstGeom>
            <a:grp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sz="1100"/>
            </a:p>
          </p:txBody>
        </p:sp>
      </p:grpSp>
      <p:sp>
        <p:nvSpPr>
          <p:cNvPr id="102" name="TextBox 101"/>
          <p:cNvSpPr txBox="1"/>
          <p:nvPr/>
        </p:nvSpPr>
        <p:spPr>
          <a:xfrm>
            <a:off x="7491413" y="1319213"/>
            <a:ext cx="557212" cy="261937"/>
          </a:xfrm>
          <a:prstGeom prst="rect">
            <a:avLst/>
          </a:prstGeom>
          <a:noFill/>
        </p:spPr>
        <p:txBody>
          <a:bodyPr wrap="none">
            <a:spAutoFit/>
          </a:bodyPr>
          <a:lstStyle/>
          <a:p>
            <a:pPr fontAlgn="auto">
              <a:spcBef>
                <a:spcPts val="0"/>
              </a:spcBef>
              <a:spcAft>
                <a:spcPts val="0"/>
              </a:spcAft>
              <a:defRPr/>
            </a:pPr>
            <a:r>
              <a:rPr lang="nb-NO" sz="1050">
                <a:latin typeface="+mn-lt"/>
                <a:cs typeface="+mn-cs"/>
              </a:rPr>
              <a:t>mann</a:t>
            </a:r>
          </a:p>
        </p:txBody>
      </p:sp>
      <p:sp>
        <p:nvSpPr>
          <p:cNvPr id="103" name="TextBox 102"/>
          <p:cNvSpPr txBox="1"/>
          <p:nvPr/>
        </p:nvSpPr>
        <p:spPr>
          <a:xfrm>
            <a:off x="7770813" y="869950"/>
            <a:ext cx="762000" cy="254000"/>
          </a:xfrm>
          <a:prstGeom prst="rect">
            <a:avLst/>
          </a:prstGeom>
          <a:noFill/>
        </p:spPr>
        <p:txBody>
          <a:bodyPr wrap="none">
            <a:spAutoFit/>
          </a:bodyPr>
          <a:lstStyle/>
          <a:p>
            <a:pPr fontAlgn="auto">
              <a:spcBef>
                <a:spcPts val="0"/>
              </a:spcBef>
              <a:spcAft>
                <a:spcPts val="0"/>
              </a:spcAft>
              <a:defRPr/>
            </a:pPr>
            <a:r>
              <a:rPr lang="nb-NO" sz="1050">
                <a:latin typeface="+mn-lt"/>
                <a:cs typeface="+mn-cs"/>
              </a:rPr>
              <a:t>brukernr.</a:t>
            </a:r>
          </a:p>
        </p:txBody>
      </p:sp>
      <p:cxnSp>
        <p:nvCxnSpPr>
          <p:cNvPr id="105" name="Straight Connector 104"/>
          <p:cNvCxnSpPr/>
          <p:nvPr/>
        </p:nvCxnSpPr>
        <p:spPr>
          <a:xfrm rot="10800000">
            <a:off x="7831138" y="1100138"/>
            <a:ext cx="587375" cy="1587"/>
          </a:xfrm>
          <a:prstGeom prst="line">
            <a:avLst/>
          </a:prstGeom>
          <a:ln>
            <a:solidFill>
              <a:schemeClr val="accent1">
                <a:lumMod val="60000"/>
                <a:lumOff val="40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2201" name="TextBox 79"/>
          <p:cNvSpPr txBox="1">
            <a:spLocks noChangeArrowheads="1"/>
          </p:cNvSpPr>
          <p:nvPr/>
        </p:nvSpPr>
        <p:spPr bwMode="auto">
          <a:xfrm>
            <a:off x="406400" y="533400"/>
            <a:ext cx="3086100" cy="369888"/>
          </a:xfrm>
          <a:prstGeom prst="rect">
            <a:avLst/>
          </a:prstGeom>
          <a:noFill/>
          <a:ln w="9525">
            <a:noFill/>
            <a:miter lim="800000"/>
            <a:headEnd/>
            <a:tailEnd/>
          </a:ln>
        </p:spPr>
        <p:txBody>
          <a:bodyPr wrap="none">
            <a:spAutoFit/>
          </a:bodyPr>
          <a:lstStyle/>
          <a:p>
            <a:r>
              <a:rPr lang="nb-NO">
                <a:latin typeface="Georgia" pitchFamily="18" charset="0"/>
              </a:rPr>
              <a:t>gammel flyttemelding 2010</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71500" y="1244600"/>
            <a:ext cx="1092200" cy="5715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planen</a:t>
            </a:r>
          </a:p>
        </p:txBody>
      </p:sp>
      <p:sp>
        <p:nvSpPr>
          <p:cNvPr id="5" name="Rectangle 4"/>
          <p:cNvSpPr/>
          <p:nvPr/>
        </p:nvSpPr>
        <p:spPr>
          <a:xfrm>
            <a:off x="1784350" y="1244600"/>
            <a:ext cx="11366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brukere</a:t>
            </a:r>
          </a:p>
        </p:txBody>
      </p:sp>
      <p:sp>
        <p:nvSpPr>
          <p:cNvPr id="6" name="Rectangular Callout 5"/>
          <p:cNvSpPr/>
          <p:nvPr/>
        </p:nvSpPr>
        <p:spPr>
          <a:xfrm>
            <a:off x="3041650" y="1244600"/>
            <a:ext cx="1250950" cy="584200"/>
          </a:xfrm>
          <a:prstGeom prst="wedgeRectCallout">
            <a:avLst>
              <a:gd name="adj1" fmla="val -6628"/>
              <a:gd name="adj2" fmla="val 90761"/>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oppgaver</a:t>
            </a:r>
          </a:p>
        </p:txBody>
      </p:sp>
      <p:sp>
        <p:nvSpPr>
          <p:cNvPr id="7" name="Rectangle 6"/>
          <p:cNvSpPr/>
          <p:nvPr/>
        </p:nvSpPr>
        <p:spPr>
          <a:xfrm>
            <a:off x="43878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observere</a:t>
            </a:r>
          </a:p>
        </p:txBody>
      </p:sp>
      <p:sp>
        <p:nvSpPr>
          <p:cNvPr id="8" name="Rectangle 7"/>
          <p:cNvSpPr/>
          <p:nvPr/>
        </p:nvSpPr>
        <p:spPr>
          <a:xfrm>
            <a:off x="5803900" y="1244600"/>
            <a:ext cx="106680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lede</a:t>
            </a:r>
          </a:p>
        </p:txBody>
      </p:sp>
      <p:sp>
        <p:nvSpPr>
          <p:cNvPr id="9" name="Rectangle 8"/>
          <p:cNvSpPr/>
          <p:nvPr/>
        </p:nvSpPr>
        <p:spPr>
          <a:xfrm>
            <a:off x="69913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beslutte</a:t>
            </a:r>
          </a:p>
        </p:txBody>
      </p:sp>
      <p:sp>
        <p:nvSpPr>
          <p:cNvPr id="93191" name="Content Placeholder 10"/>
          <p:cNvSpPr>
            <a:spLocks noGrp="1"/>
          </p:cNvSpPr>
          <p:nvPr>
            <p:ph idx="1"/>
          </p:nvPr>
        </p:nvSpPr>
        <p:spPr>
          <a:xfrm>
            <a:off x="1587500" y="3365500"/>
            <a:ext cx="6261100" cy="3022600"/>
          </a:xfrm>
        </p:spPr>
        <p:txBody>
          <a:bodyPr/>
          <a:lstStyle/>
          <a:p>
            <a:pPr eaLnBrk="1" hangingPunct="1"/>
            <a:r>
              <a:rPr lang="nb-NO" sz="2400" smtClean="0"/>
              <a:t>gode testoppgaver er konkrete, åpne, og diskré</a:t>
            </a:r>
          </a:p>
          <a:p>
            <a:pPr eaLnBrk="1" hangingPunct="1"/>
            <a:r>
              <a:rPr lang="nb-NO" sz="2400" smtClean="0"/>
              <a:t>skript for hele testen: </a:t>
            </a:r>
          </a:p>
          <a:p>
            <a:pPr lvl="1" eaLnBrk="1" hangingPunct="1"/>
            <a:r>
              <a:rPr lang="nb-NO" sz="1800" smtClean="0"/>
              <a:t>Innledning</a:t>
            </a:r>
          </a:p>
          <a:p>
            <a:pPr lvl="1" eaLnBrk="1" hangingPunct="1"/>
            <a:r>
              <a:rPr lang="nb-NO" sz="1800" smtClean="0"/>
              <a:t>oppgaver</a:t>
            </a:r>
          </a:p>
          <a:p>
            <a:pPr lvl="1" eaLnBrk="1" hangingPunct="1"/>
            <a:r>
              <a:rPr lang="nb-NO" sz="1800" smtClean="0"/>
              <a:t>avslutning</a:t>
            </a:r>
          </a:p>
          <a:p>
            <a:pPr lvl="1" eaLnBrk="1" hangingPunct="1"/>
            <a:r>
              <a:rPr lang="nb-NO" sz="1800" smtClean="0"/>
              <a:t>obervatør oppsummering</a:t>
            </a:r>
          </a:p>
          <a:p>
            <a:pPr eaLnBrk="1" hangingPunct="1"/>
            <a:r>
              <a:rPr lang="nb-NO" sz="2200" smtClean="0"/>
              <a:t>husk samtykke og personvern</a:t>
            </a:r>
          </a:p>
          <a:p>
            <a:pPr eaLnBrk="1" hangingPunct="1"/>
            <a:endParaRPr lang="nb-NO" sz="2000" smtClean="0"/>
          </a:p>
          <a:p>
            <a:pPr eaLnBrk="1" hangingPunct="1"/>
            <a:endParaRPr lang="nb-NO" sz="2000" smtClean="0"/>
          </a:p>
        </p:txBody>
      </p:sp>
      <p:sp>
        <p:nvSpPr>
          <p:cNvPr id="12" name="TextBox 11"/>
          <p:cNvSpPr txBox="1"/>
          <p:nvPr/>
        </p:nvSpPr>
        <p:spPr>
          <a:xfrm>
            <a:off x="1689100" y="2260600"/>
            <a:ext cx="6146800" cy="923925"/>
          </a:xfrm>
          <a:prstGeom prst="rect">
            <a:avLst/>
          </a:prstGeom>
          <a:noFill/>
        </p:spPr>
        <p:txBody>
          <a:bodyPr>
            <a:spAutoFit/>
          </a:bodyPr>
          <a:lstStyle/>
          <a:p>
            <a:pPr fontAlgn="auto">
              <a:spcBef>
                <a:spcPts val="0"/>
              </a:spcBef>
              <a:spcAft>
                <a:spcPts val="0"/>
              </a:spcAft>
              <a:defRPr/>
            </a:pPr>
            <a:r>
              <a:rPr lang="nb-NO" b="1">
                <a:solidFill>
                  <a:schemeClr val="accent4">
                    <a:lumMod val="75000"/>
                  </a:schemeClr>
                </a:solidFill>
                <a:latin typeface="+mn-lt"/>
                <a:cs typeface="+mn-cs"/>
              </a:rPr>
              <a:t>dokumenter: </a:t>
            </a:r>
          </a:p>
          <a:p>
            <a:pPr fontAlgn="auto">
              <a:spcBef>
                <a:spcPts val="0"/>
              </a:spcBef>
              <a:spcAft>
                <a:spcPts val="0"/>
              </a:spcAft>
              <a:defRPr/>
            </a:pPr>
            <a:r>
              <a:rPr lang="nb-NO" b="1">
                <a:solidFill>
                  <a:schemeClr val="accent4">
                    <a:lumMod val="75000"/>
                  </a:schemeClr>
                </a:solidFill>
                <a:latin typeface="+mn-lt"/>
                <a:cs typeface="+mn-cs"/>
              </a:rPr>
              <a:t>test og obs ark.docx</a:t>
            </a:r>
          </a:p>
          <a:p>
            <a:pPr fontAlgn="auto">
              <a:spcBef>
                <a:spcPts val="0"/>
              </a:spcBef>
              <a:spcAft>
                <a:spcPts val="0"/>
              </a:spcAft>
              <a:defRPr/>
            </a:pPr>
            <a:r>
              <a:rPr lang="nb-NO" b="1">
                <a:solidFill>
                  <a:schemeClr val="accent4">
                    <a:lumMod val="75000"/>
                  </a:schemeClr>
                </a:solidFill>
                <a:latin typeface="+mn-lt"/>
                <a:cs typeface="+mn-cs"/>
              </a:rPr>
              <a:t>samtykkeskjema.docx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09" name="Title 9"/>
          <p:cNvSpPr>
            <a:spLocks noGrp="1"/>
          </p:cNvSpPr>
          <p:nvPr>
            <p:ph type="title"/>
          </p:nvPr>
        </p:nvSpPr>
        <p:spPr/>
        <p:txBody>
          <a:bodyPr/>
          <a:lstStyle/>
          <a:p>
            <a:pPr eaLnBrk="1" hangingPunct="1"/>
            <a:r>
              <a:rPr lang="nb-NO" smtClean="0"/>
              <a:t>lage testoppgaver</a:t>
            </a:r>
          </a:p>
        </p:txBody>
      </p:sp>
      <p:sp>
        <p:nvSpPr>
          <p:cNvPr id="94210" name="Content Placeholder 10"/>
          <p:cNvSpPr>
            <a:spLocks noGrp="1"/>
          </p:cNvSpPr>
          <p:nvPr>
            <p:ph idx="1"/>
          </p:nvPr>
        </p:nvSpPr>
        <p:spPr>
          <a:xfrm>
            <a:off x="457200" y="1600200"/>
            <a:ext cx="6261100" cy="4525963"/>
          </a:xfrm>
        </p:spPr>
        <p:txBody>
          <a:bodyPr/>
          <a:lstStyle/>
          <a:p>
            <a:pPr eaLnBrk="1" hangingPunct="1">
              <a:spcAft>
                <a:spcPts val="600"/>
              </a:spcAft>
            </a:pPr>
            <a:r>
              <a:rPr lang="nb-NO" smtClean="0"/>
              <a:t>Skriv opp det du skal si</a:t>
            </a:r>
          </a:p>
          <a:p>
            <a:pPr eaLnBrk="1" hangingPunct="1">
              <a:spcAft>
                <a:spcPts val="600"/>
              </a:spcAft>
            </a:pPr>
            <a:r>
              <a:rPr lang="nb-NO" smtClean="0"/>
              <a:t>Fint om oppgaven til brukeren er kortfattet og konkret. </a:t>
            </a:r>
          </a:p>
          <a:p>
            <a:pPr eaLnBrk="1" hangingPunct="1">
              <a:spcAft>
                <a:spcPts val="600"/>
              </a:spcAft>
            </a:pPr>
            <a:r>
              <a:rPr lang="nb-NO" smtClean="0"/>
              <a:t>Fint om det går an å se om oppgaven er løst eller ikke.</a:t>
            </a:r>
          </a:p>
          <a:p>
            <a:pPr eaLnBrk="1" hangingPunct="1">
              <a:spcAft>
                <a:spcPts val="600"/>
              </a:spcAft>
            </a:pPr>
            <a:r>
              <a:rPr lang="nb-NO" smtClean="0"/>
              <a:t>Unngå nøkkelord som brukeren kan bare skanne etter</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3" name="Text Placeholder 4"/>
          <p:cNvSpPr>
            <a:spLocks noGrp="1"/>
          </p:cNvSpPr>
          <p:nvPr>
            <p:ph type="body" idx="1"/>
          </p:nvPr>
        </p:nvSpPr>
        <p:spPr>
          <a:xfrm>
            <a:off x="444500" y="735013"/>
            <a:ext cx="4040188" cy="639762"/>
          </a:xfrm>
        </p:spPr>
        <p:txBody>
          <a:bodyPr/>
          <a:lstStyle/>
          <a:p>
            <a:pPr eaLnBrk="1" hangingPunct="1"/>
            <a:r>
              <a:rPr lang="nb-NO" smtClean="0"/>
              <a:t>Lite konkret oppgave</a:t>
            </a:r>
          </a:p>
        </p:txBody>
      </p:sp>
      <p:sp>
        <p:nvSpPr>
          <p:cNvPr id="95234" name="Content Placeholder 5"/>
          <p:cNvSpPr>
            <a:spLocks noGrp="1"/>
          </p:cNvSpPr>
          <p:nvPr>
            <p:ph sz="half" idx="2"/>
          </p:nvPr>
        </p:nvSpPr>
        <p:spPr>
          <a:xfrm>
            <a:off x="444500" y="1565275"/>
            <a:ext cx="4040188" cy="1050925"/>
          </a:xfrm>
        </p:spPr>
        <p:txBody>
          <a:bodyPr/>
          <a:lstStyle/>
          <a:p>
            <a:pPr marL="0" indent="12700" eaLnBrk="1" hangingPunct="1">
              <a:buFont typeface="Arial" charset="0"/>
              <a:buNone/>
            </a:pPr>
            <a:r>
              <a:rPr lang="nb-NO" smtClean="0"/>
              <a:t>Vi lurer på hva du mener om flyttemeldingsskjemaet?</a:t>
            </a:r>
          </a:p>
        </p:txBody>
      </p:sp>
      <p:sp>
        <p:nvSpPr>
          <p:cNvPr id="95235" name="Text Placeholder 6"/>
          <p:cNvSpPr>
            <a:spLocks noGrp="1"/>
          </p:cNvSpPr>
          <p:nvPr>
            <p:ph type="body" sz="quarter" idx="3"/>
          </p:nvPr>
        </p:nvSpPr>
        <p:spPr>
          <a:xfrm>
            <a:off x="4632325" y="735013"/>
            <a:ext cx="4041775" cy="639762"/>
          </a:xfrm>
        </p:spPr>
        <p:txBody>
          <a:bodyPr/>
          <a:lstStyle/>
          <a:p>
            <a:pPr eaLnBrk="1" hangingPunct="1"/>
            <a:r>
              <a:rPr lang="nb-NO" smtClean="0"/>
              <a:t>Konkret oppgave</a:t>
            </a:r>
          </a:p>
        </p:txBody>
      </p:sp>
      <p:sp>
        <p:nvSpPr>
          <p:cNvPr id="95236" name="Content Placeholder 7"/>
          <p:cNvSpPr>
            <a:spLocks noGrp="1"/>
          </p:cNvSpPr>
          <p:nvPr>
            <p:ph sz="quarter" idx="4"/>
          </p:nvPr>
        </p:nvSpPr>
        <p:spPr>
          <a:xfrm>
            <a:off x="4632325" y="1565275"/>
            <a:ext cx="4041775" cy="974725"/>
          </a:xfrm>
        </p:spPr>
        <p:txBody>
          <a:bodyPr/>
          <a:lstStyle/>
          <a:p>
            <a:pPr marL="0" indent="0" eaLnBrk="1" hangingPunct="1">
              <a:buFont typeface="Arial" charset="0"/>
              <a:buNone/>
            </a:pPr>
            <a:r>
              <a:rPr lang="nb-NO" smtClean="0"/>
              <a:t>Vis oss websiden du brukte siste du meldte flytting.</a:t>
            </a:r>
          </a:p>
        </p:txBody>
      </p:sp>
      <p:sp>
        <p:nvSpPr>
          <p:cNvPr id="95237" name="Text Placeholder 6"/>
          <p:cNvSpPr txBox="1">
            <a:spLocks/>
          </p:cNvSpPr>
          <p:nvPr/>
        </p:nvSpPr>
        <p:spPr bwMode="auto">
          <a:xfrm>
            <a:off x="4632325" y="2792413"/>
            <a:ext cx="4041775" cy="639762"/>
          </a:xfrm>
          <a:prstGeom prst="rect">
            <a:avLst/>
          </a:prstGeom>
          <a:noFill/>
          <a:ln w="9525">
            <a:noFill/>
            <a:miter lim="800000"/>
            <a:headEnd/>
            <a:tailEnd/>
          </a:ln>
        </p:spPr>
        <p:txBody>
          <a:bodyPr anchor="b"/>
          <a:lstStyle/>
          <a:p>
            <a:pPr>
              <a:spcBef>
                <a:spcPct val="20000"/>
              </a:spcBef>
              <a:buFont typeface="Arial" charset="0"/>
              <a:buNone/>
            </a:pPr>
            <a:r>
              <a:rPr lang="nb-NO" sz="2400" b="1">
                <a:solidFill>
                  <a:srgbClr val="17375E"/>
                </a:solidFill>
                <a:latin typeface="Calibri" pitchFamily="34" charset="0"/>
              </a:rPr>
              <a:t>Konkret oppgave</a:t>
            </a:r>
          </a:p>
        </p:txBody>
      </p:sp>
      <p:sp>
        <p:nvSpPr>
          <p:cNvPr id="95238" name="Content Placeholder 7"/>
          <p:cNvSpPr txBox="1">
            <a:spLocks/>
          </p:cNvSpPr>
          <p:nvPr/>
        </p:nvSpPr>
        <p:spPr bwMode="auto">
          <a:xfrm>
            <a:off x="4632325" y="3622675"/>
            <a:ext cx="4041775" cy="974725"/>
          </a:xfrm>
          <a:prstGeom prst="rect">
            <a:avLst/>
          </a:prstGeom>
          <a:noFill/>
          <a:ln w="9525">
            <a:noFill/>
            <a:miter lim="800000"/>
            <a:headEnd/>
            <a:tailEnd/>
          </a:ln>
        </p:spPr>
        <p:txBody>
          <a:bodyPr/>
          <a:lstStyle/>
          <a:p>
            <a:pPr>
              <a:spcBef>
                <a:spcPct val="20000"/>
              </a:spcBef>
              <a:buFont typeface="Arial" charset="0"/>
              <a:buNone/>
            </a:pPr>
            <a:r>
              <a:rPr lang="nb-NO" sz="2400">
                <a:solidFill>
                  <a:srgbClr val="17375E"/>
                </a:solidFill>
                <a:latin typeface="Calibri" pitchFamily="34" charset="0"/>
              </a:rPr>
              <a:t>Finn skjemaet du må sende inn til myndigehtene når du flytter.</a:t>
            </a:r>
          </a:p>
        </p:txBody>
      </p:sp>
      <p:sp>
        <p:nvSpPr>
          <p:cNvPr id="14" name="Right Arrow 13"/>
          <p:cNvSpPr/>
          <p:nvPr/>
        </p:nvSpPr>
        <p:spPr>
          <a:xfrm>
            <a:off x="4267200" y="19050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5" name="Right Arrow 14"/>
          <p:cNvSpPr/>
          <p:nvPr/>
        </p:nvSpPr>
        <p:spPr>
          <a:xfrm>
            <a:off x="4229100" y="38100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cxnSp>
        <p:nvCxnSpPr>
          <p:cNvPr id="16" name="Straight Connector 15"/>
          <p:cNvCxnSpPr/>
          <p:nvPr/>
        </p:nvCxnSpPr>
        <p:spPr>
          <a:xfrm>
            <a:off x="990600" y="952500"/>
            <a:ext cx="1917700" cy="15875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7" name="Text Placeholder 4"/>
          <p:cNvSpPr>
            <a:spLocks noGrp="1"/>
          </p:cNvSpPr>
          <p:nvPr>
            <p:ph type="body" idx="1"/>
          </p:nvPr>
        </p:nvSpPr>
        <p:spPr>
          <a:xfrm>
            <a:off x="444500" y="735013"/>
            <a:ext cx="4040188" cy="639762"/>
          </a:xfrm>
        </p:spPr>
        <p:txBody>
          <a:bodyPr/>
          <a:lstStyle/>
          <a:p>
            <a:pPr eaLnBrk="1" hangingPunct="1"/>
            <a:r>
              <a:rPr lang="nb-NO" smtClean="0"/>
              <a:t>Lukket spørsmål</a:t>
            </a:r>
          </a:p>
        </p:txBody>
      </p:sp>
      <p:sp>
        <p:nvSpPr>
          <p:cNvPr id="96258" name="Content Placeholder 5"/>
          <p:cNvSpPr>
            <a:spLocks noGrp="1"/>
          </p:cNvSpPr>
          <p:nvPr>
            <p:ph sz="half" idx="2"/>
          </p:nvPr>
        </p:nvSpPr>
        <p:spPr>
          <a:xfrm>
            <a:off x="444500" y="1565275"/>
            <a:ext cx="4040188" cy="1050925"/>
          </a:xfrm>
        </p:spPr>
        <p:txBody>
          <a:bodyPr/>
          <a:lstStyle/>
          <a:p>
            <a:pPr eaLnBrk="1" hangingPunct="1">
              <a:buFont typeface="Arial" charset="0"/>
              <a:buNone/>
            </a:pPr>
            <a:r>
              <a:rPr lang="nb-NO" smtClean="0"/>
              <a:t>Se på flyttemeldingsskjemaet.</a:t>
            </a:r>
          </a:p>
          <a:p>
            <a:pPr eaLnBrk="1" hangingPunct="1">
              <a:buFont typeface="Arial" charset="0"/>
              <a:buNone/>
            </a:pPr>
            <a:r>
              <a:rPr lang="nb-NO" smtClean="0"/>
              <a:t>Synes du det er lett å forstå?</a:t>
            </a:r>
          </a:p>
        </p:txBody>
      </p:sp>
      <p:sp>
        <p:nvSpPr>
          <p:cNvPr id="96259" name="Text Placeholder 6"/>
          <p:cNvSpPr>
            <a:spLocks noGrp="1"/>
          </p:cNvSpPr>
          <p:nvPr>
            <p:ph type="body" sz="quarter" idx="3"/>
          </p:nvPr>
        </p:nvSpPr>
        <p:spPr>
          <a:xfrm>
            <a:off x="4797425" y="735013"/>
            <a:ext cx="4041775" cy="639762"/>
          </a:xfrm>
        </p:spPr>
        <p:txBody>
          <a:bodyPr/>
          <a:lstStyle/>
          <a:p>
            <a:pPr eaLnBrk="1" hangingPunct="1"/>
            <a:r>
              <a:rPr lang="nb-NO" smtClean="0"/>
              <a:t>Åpent spørsmål</a:t>
            </a:r>
          </a:p>
        </p:txBody>
      </p:sp>
      <p:sp>
        <p:nvSpPr>
          <p:cNvPr id="96260" name="Content Placeholder 7"/>
          <p:cNvSpPr>
            <a:spLocks noGrp="1"/>
          </p:cNvSpPr>
          <p:nvPr>
            <p:ph sz="quarter" idx="4"/>
          </p:nvPr>
        </p:nvSpPr>
        <p:spPr>
          <a:xfrm>
            <a:off x="4797425" y="1565275"/>
            <a:ext cx="4041775" cy="1774825"/>
          </a:xfrm>
        </p:spPr>
        <p:txBody>
          <a:bodyPr/>
          <a:lstStyle/>
          <a:p>
            <a:pPr marL="0" indent="0" eaLnBrk="1" hangingPunct="1">
              <a:buFont typeface="Arial" charset="0"/>
              <a:buNone/>
            </a:pPr>
            <a:r>
              <a:rPr lang="nb-NO" smtClean="0"/>
              <a:t>Se på dette skjemaet. </a:t>
            </a:r>
          </a:p>
          <a:p>
            <a:pPr marL="0" indent="0" eaLnBrk="1" hangingPunct="1">
              <a:buFont typeface="Arial" charset="0"/>
              <a:buNone/>
            </a:pPr>
            <a:r>
              <a:rPr lang="nb-NO" smtClean="0"/>
              <a:t>Hva tror du er hensikten med det?</a:t>
            </a:r>
          </a:p>
        </p:txBody>
      </p:sp>
      <p:sp>
        <p:nvSpPr>
          <p:cNvPr id="96261" name="Text Placeholder 6"/>
          <p:cNvSpPr txBox="1">
            <a:spLocks/>
          </p:cNvSpPr>
          <p:nvPr/>
        </p:nvSpPr>
        <p:spPr bwMode="auto">
          <a:xfrm>
            <a:off x="4797425" y="3478213"/>
            <a:ext cx="4041775" cy="639762"/>
          </a:xfrm>
          <a:prstGeom prst="rect">
            <a:avLst/>
          </a:prstGeom>
          <a:noFill/>
          <a:ln w="9525">
            <a:noFill/>
            <a:miter lim="800000"/>
            <a:headEnd/>
            <a:tailEnd/>
          </a:ln>
        </p:spPr>
        <p:txBody>
          <a:bodyPr anchor="b"/>
          <a:lstStyle/>
          <a:p>
            <a:pPr>
              <a:spcBef>
                <a:spcPct val="20000"/>
              </a:spcBef>
              <a:buFont typeface="Arial" charset="0"/>
              <a:buNone/>
            </a:pPr>
            <a:r>
              <a:rPr lang="nb-NO" sz="2400" b="1">
                <a:solidFill>
                  <a:srgbClr val="17375E"/>
                </a:solidFill>
                <a:latin typeface="Calibri" pitchFamily="34" charset="0"/>
              </a:rPr>
              <a:t>Åpent spørsmål</a:t>
            </a:r>
          </a:p>
        </p:txBody>
      </p:sp>
      <p:sp>
        <p:nvSpPr>
          <p:cNvPr id="96262" name="Content Placeholder 7"/>
          <p:cNvSpPr txBox="1">
            <a:spLocks/>
          </p:cNvSpPr>
          <p:nvPr/>
        </p:nvSpPr>
        <p:spPr bwMode="auto">
          <a:xfrm>
            <a:off x="4797425" y="4308475"/>
            <a:ext cx="4041775" cy="1774825"/>
          </a:xfrm>
          <a:prstGeom prst="rect">
            <a:avLst/>
          </a:prstGeom>
          <a:noFill/>
          <a:ln w="9525">
            <a:noFill/>
            <a:miter lim="800000"/>
            <a:headEnd/>
            <a:tailEnd/>
          </a:ln>
        </p:spPr>
        <p:txBody>
          <a:bodyPr/>
          <a:lstStyle/>
          <a:p>
            <a:pPr>
              <a:spcBef>
                <a:spcPct val="20000"/>
              </a:spcBef>
              <a:buFont typeface="Arial" charset="0"/>
              <a:buNone/>
            </a:pPr>
            <a:r>
              <a:rPr lang="nb-NO" sz="2400">
                <a:solidFill>
                  <a:srgbClr val="17375E"/>
                </a:solidFill>
                <a:latin typeface="Calibri" pitchFamily="34" charset="0"/>
              </a:rPr>
              <a:t>Se på dette skjemaet. </a:t>
            </a:r>
          </a:p>
          <a:p>
            <a:pPr>
              <a:spcBef>
                <a:spcPct val="20000"/>
              </a:spcBef>
              <a:buFont typeface="Arial" charset="0"/>
              <a:buNone/>
            </a:pPr>
            <a:r>
              <a:rPr lang="nb-NO" sz="2400">
                <a:solidFill>
                  <a:srgbClr val="17375E"/>
                </a:solidFill>
                <a:latin typeface="Calibri" pitchFamily="34" charset="0"/>
              </a:rPr>
              <a:t>Hvem tror du får tak i din ny adresse hvis du sender inn dette skjemaet? </a:t>
            </a:r>
          </a:p>
        </p:txBody>
      </p:sp>
      <p:sp>
        <p:nvSpPr>
          <p:cNvPr id="96263" name="Text Placeholder 6"/>
          <p:cNvSpPr txBox="1">
            <a:spLocks/>
          </p:cNvSpPr>
          <p:nvPr/>
        </p:nvSpPr>
        <p:spPr bwMode="auto">
          <a:xfrm>
            <a:off x="492125" y="3478213"/>
            <a:ext cx="4041775" cy="639762"/>
          </a:xfrm>
          <a:prstGeom prst="rect">
            <a:avLst/>
          </a:prstGeom>
          <a:noFill/>
          <a:ln w="9525">
            <a:noFill/>
            <a:miter lim="800000"/>
            <a:headEnd/>
            <a:tailEnd/>
          </a:ln>
        </p:spPr>
        <p:txBody>
          <a:bodyPr anchor="b"/>
          <a:lstStyle/>
          <a:p>
            <a:pPr>
              <a:spcBef>
                <a:spcPct val="20000"/>
              </a:spcBef>
              <a:buFont typeface="Arial" charset="0"/>
              <a:buNone/>
            </a:pPr>
            <a:r>
              <a:rPr lang="nb-NO" sz="2400" b="1">
                <a:solidFill>
                  <a:srgbClr val="17375E"/>
                </a:solidFill>
                <a:latin typeface="Calibri" pitchFamily="34" charset="0"/>
              </a:rPr>
              <a:t>Lukket spørsmål</a:t>
            </a:r>
          </a:p>
        </p:txBody>
      </p:sp>
      <p:sp>
        <p:nvSpPr>
          <p:cNvPr id="96264" name="Content Placeholder 7"/>
          <p:cNvSpPr txBox="1">
            <a:spLocks/>
          </p:cNvSpPr>
          <p:nvPr/>
        </p:nvSpPr>
        <p:spPr bwMode="auto">
          <a:xfrm>
            <a:off x="492125" y="4308475"/>
            <a:ext cx="4041775" cy="1774825"/>
          </a:xfrm>
          <a:prstGeom prst="rect">
            <a:avLst/>
          </a:prstGeom>
          <a:noFill/>
          <a:ln w="9525">
            <a:noFill/>
            <a:miter lim="800000"/>
            <a:headEnd/>
            <a:tailEnd/>
          </a:ln>
        </p:spPr>
        <p:txBody>
          <a:bodyPr/>
          <a:lstStyle/>
          <a:p>
            <a:pPr>
              <a:spcBef>
                <a:spcPct val="20000"/>
              </a:spcBef>
              <a:buFont typeface="Arial" charset="0"/>
              <a:buNone/>
            </a:pPr>
            <a:r>
              <a:rPr lang="nb-NO" sz="2400">
                <a:solidFill>
                  <a:srgbClr val="17375E"/>
                </a:solidFill>
                <a:latin typeface="Calibri" pitchFamily="34" charset="0"/>
              </a:rPr>
              <a:t>Se på dette skjemaet. </a:t>
            </a:r>
          </a:p>
          <a:p>
            <a:pPr>
              <a:spcBef>
                <a:spcPct val="20000"/>
              </a:spcBef>
              <a:buFont typeface="Arial" charset="0"/>
              <a:buNone/>
            </a:pPr>
            <a:r>
              <a:rPr lang="nb-NO" sz="2400">
                <a:solidFill>
                  <a:srgbClr val="17375E"/>
                </a:solidFill>
                <a:latin typeface="Calibri" pitchFamily="34" charset="0"/>
              </a:rPr>
              <a:t>Kommer dette skjemaet fra Posten, eller kommer det fra Folkeregisteret? </a:t>
            </a:r>
          </a:p>
        </p:txBody>
      </p:sp>
      <p:sp>
        <p:nvSpPr>
          <p:cNvPr id="24" name="Right Arrow 23"/>
          <p:cNvSpPr/>
          <p:nvPr/>
        </p:nvSpPr>
        <p:spPr>
          <a:xfrm>
            <a:off x="4381500" y="19685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sp>
        <p:nvSpPr>
          <p:cNvPr id="25" name="Right Arrow 24"/>
          <p:cNvSpPr/>
          <p:nvPr/>
        </p:nvSpPr>
        <p:spPr>
          <a:xfrm>
            <a:off x="4381500" y="46228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cxnSp>
        <p:nvCxnSpPr>
          <p:cNvPr id="27" name="Straight Connector 26"/>
          <p:cNvCxnSpPr/>
          <p:nvPr/>
        </p:nvCxnSpPr>
        <p:spPr>
          <a:xfrm>
            <a:off x="1168400" y="977900"/>
            <a:ext cx="1917700" cy="1587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346200" y="3924300"/>
            <a:ext cx="1917700" cy="15875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1" name="Text Placeholder 4"/>
          <p:cNvSpPr>
            <a:spLocks noGrp="1"/>
          </p:cNvSpPr>
          <p:nvPr>
            <p:ph type="body" idx="1"/>
          </p:nvPr>
        </p:nvSpPr>
        <p:spPr>
          <a:xfrm>
            <a:off x="444500" y="735013"/>
            <a:ext cx="4040188" cy="639762"/>
          </a:xfrm>
        </p:spPr>
        <p:txBody>
          <a:bodyPr/>
          <a:lstStyle/>
          <a:p>
            <a:pPr eaLnBrk="1" hangingPunct="1"/>
            <a:r>
              <a:rPr lang="nb-NO" smtClean="0"/>
              <a:t>Røpe nøkkelord</a:t>
            </a:r>
          </a:p>
        </p:txBody>
      </p:sp>
      <p:sp>
        <p:nvSpPr>
          <p:cNvPr id="97282" name="Content Placeholder 5"/>
          <p:cNvSpPr>
            <a:spLocks noGrp="1"/>
          </p:cNvSpPr>
          <p:nvPr>
            <p:ph sz="half" idx="2"/>
          </p:nvPr>
        </p:nvSpPr>
        <p:spPr>
          <a:xfrm>
            <a:off x="444500" y="1565275"/>
            <a:ext cx="3530600" cy="1711325"/>
          </a:xfrm>
        </p:spPr>
        <p:txBody>
          <a:bodyPr/>
          <a:lstStyle/>
          <a:p>
            <a:pPr marL="0" indent="12700" eaLnBrk="1" hangingPunct="1">
              <a:buFont typeface="Arial" charset="0"/>
              <a:buNone/>
            </a:pPr>
            <a:r>
              <a:rPr lang="nb-NO" smtClean="0"/>
              <a:t>På Skatteetaten.no, finn skjemaet RF-1400 og meld flytting på nettet.</a:t>
            </a:r>
          </a:p>
        </p:txBody>
      </p:sp>
      <p:sp>
        <p:nvSpPr>
          <p:cNvPr id="97283" name="Text Placeholder 6"/>
          <p:cNvSpPr>
            <a:spLocks noGrp="1"/>
          </p:cNvSpPr>
          <p:nvPr>
            <p:ph type="body" sz="quarter" idx="3"/>
          </p:nvPr>
        </p:nvSpPr>
        <p:spPr>
          <a:xfrm>
            <a:off x="4632325" y="735013"/>
            <a:ext cx="4041775" cy="639762"/>
          </a:xfrm>
        </p:spPr>
        <p:txBody>
          <a:bodyPr/>
          <a:lstStyle/>
          <a:p>
            <a:pPr eaLnBrk="1" hangingPunct="1"/>
            <a:r>
              <a:rPr lang="nb-NO" smtClean="0"/>
              <a:t>Unngå nøkkelord</a:t>
            </a:r>
          </a:p>
        </p:txBody>
      </p:sp>
      <p:sp>
        <p:nvSpPr>
          <p:cNvPr id="97284" name="Content Placeholder 7"/>
          <p:cNvSpPr>
            <a:spLocks noGrp="1"/>
          </p:cNvSpPr>
          <p:nvPr>
            <p:ph sz="quarter" idx="4"/>
          </p:nvPr>
        </p:nvSpPr>
        <p:spPr>
          <a:xfrm>
            <a:off x="4632325" y="1565275"/>
            <a:ext cx="4041775" cy="1698625"/>
          </a:xfrm>
        </p:spPr>
        <p:txBody>
          <a:bodyPr/>
          <a:lstStyle/>
          <a:p>
            <a:pPr marL="0" indent="0" eaLnBrk="1" hangingPunct="1">
              <a:buFont typeface="Arial" charset="0"/>
              <a:buNone/>
            </a:pPr>
            <a:r>
              <a:rPr lang="nb-NO" smtClean="0"/>
              <a:t>Finn et skjema på nettet som du kan bruke til å sende inn din ny adresse til Folkeregisteret.</a:t>
            </a:r>
          </a:p>
        </p:txBody>
      </p:sp>
      <p:sp>
        <p:nvSpPr>
          <p:cNvPr id="97285" name="Text Placeholder 6"/>
          <p:cNvSpPr txBox="1">
            <a:spLocks/>
          </p:cNvSpPr>
          <p:nvPr/>
        </p:nvSpPr>
        <p:spPr bwMode="auto">
          <a:xfrm>
            <a:off x="4632325" y="3338513"/>
            <a:ext cx="4041775" cy="639762"/>
          </a:xfrm>
          <a:prstGeom prst="rect">
            <a:avLst/>
          </a:prstGeom>
          <a:noFill/>
          <a:ln w="9525">
            <a:noFill/>
            <a:miter lim="800000"/>
            <a:headEnd/>
            <a:tailEnd/>
          </a:ln>
        </p:spPr>
        <p:txBody>
          <a:bodyPr anchor="b"/>
          <a:lstStyle/>
          <a:p>
            <a:pPr>
              <a:spcBef>
                <a:spcPct val="20000"/>
              </a:spcBef>
              <a:buFont typeface="Arial" charset="0"/>
              <a:buNone/>
            </a:pPr>
            <a:r>
              <a:rPr lang="nb-NO" sz="2400" b="1">
                <a:solidFill>
                  <a:srgbClr val="17375E"/>
                </a:solidFill>
                <a:latin typeface="Calibri" pitchFamily="34" charset="0"/>
              </a:rPr>
              <a:t>Unngå nøkkelord</a:t>
            </a:r>
          </a:p>
        </p:txBody>
      </p:sp>
      <p:sp>
        <p:nvSpPr>
          <p:cNvPr id="97286" name="Content Placeholder 7"/>
          <p:cNvSpPr txBox="1">
            <a:spLocks/>
          </p:cNvSpPr>
          <p:nvPr/>
        </p:nvSpPr>
        <p:spPr bwMode="auto">
          <a:xfrm>
            <a:off x="4632325" y="4168775"/>
            <a:ext cx="4041775" cy="1939925"/>
          </a:xfrm>
          <a:prstGeom prst="rect">
            <a:avLst/>
          </a:prstGeom>
          <a:noFill/>
          <a:ln w="9525">
            <a:noFill/>
            <a:miter lim="800000"/>
            <a:headEnd/>
            <a:tailEnd/>
          </a:ln>
        </p:spPr>
        <p:txBody>
          <a:bodyPr/>
          <a:lstStyle/>
          <a:p>
            <a:pPr>
              <a:spcBef>
                <a:spcPct val="20000"/>
              </a:spcBef>
              <a:buFont typeface="Arial" charset="0"/>
              <a:buNone/>
            </a:pPr>
            <a:r>
              <a:rPr lang="nb-NO" sz="2400">
                <a:solidFill>
                  <a:srgbClr val="17375E"/>
                </a:solidFill>
                <a:latin typeface="Calibri" pitchFamily="34" charset="0"/>
              </a:rPr>
              <a:t>Du har tenkt å gå i gang med eget konsulentfirma.</a:t>
            </a:r>
          </a:p>
          <a:p>
            <a:pPr>
              <a:spcBef>
                <a:spcPct val="20000"/>
              </a:spcBef>
              <a:buFont typeface="Arial" charset="0"/>
              <a:buNone/>
            </a:pPr>
            <a:r>
              <a:rPr lang="nb-NO" sz="2400">
                <a:solidFill>
                  <a:srgbClr val="17375E"/>
                </a:solidFill>
                <a:latin typeface="Calibri" pitchFamily="34" charset="0"/>
              </a:rPr>
              <a:t>Bruk Altinn.no, og lage en liste over formaliteter du må ordne.</a:t>
            </a:r>
          </a:p>
          <a:p>
            <a:pPr>
              <a:spcBef>
                <a:spcPct val="20000"/>
              </a:spcBef>
              <a:buFont typeface="Arial" charset="0"/>
              <a:buNone/>
            </a:pPr>
            <a:endParaRPr lang="nb-NO" sz="2400">
              <a:solidFill>
                <a:srgbClr val="17375E"/>
              </a:solidFill>
              <a:latin typeface="Calibri" pitchFamily="34" charset="0"/>
            </a:endParaRPr>
          </a:p>
        </p:txBody>
      </p:sp>
      <p:sp>
        <p:nvSpPr>
          <p:cNvPr id="14" name="Right Arrow 13"/>
          <p:cNvSpPr/>
          <p:nvPr/>
        </p:nvSpPr>
        <p:spPr>
          <a:xfrm>
            <a:off x="4267200" y="19050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5" name="Right Arrow 14"/>
          <p:cNvSpPr/>
          <p:nvPr/>
        </p:nvSpPr>
        <p:spPr>
          <a:xfrm>
            <a:off x="4229100" y="4356100"/>
            <a:ext cx="304800" cy="3556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cxnSp>
        <p:nvCxnSpPr>
          <p:cNvPr id="16" name="Straight Connector 15"/>
          <p:cNvCxnSpPr/>
          <p:nvPr/>
        </p:nvCxnSpPr>
        <p:spPr>
          <a:xfrm>
            <a:off x="990600" y="952500"/>
            <a:ext cx="1917700" cy="1587500"/>
          </a:xfrm>
          <a:prstGeom prst="line">
            <a:avLst/>
          </a:prstGeom>
        </p:spPr>
        <p:style>
          <a:lnRef idx="2">
            <a:schemeClr val="accent1"/>
          </a:lnRef>
          <a:fillRef idx="0">
            <a:schemeClr val="accent1"/>
          </a:fillRef>
          <a:effectRef idx="1">
            <a:schemeClr val="accent1"/>
          </a:effectRef>
          <a:fontRef idx="minor">
            <a:schemeClr val="tx1"/>
          </a:fontRef>
        </p:style>
      </p:cxnSp>
      <p:sp>
        <p:nvSpPr>
          <p:cNvPr id="97290" name="Text Placeholder 4"/>
          <p:cNvSpPr txBox="1">
            <a:spLocks/>
          </p:cNvSpPr>
          <p:nvPr/>
        </p:nvSpPr>
        <p:spPr bwMode="auto">
          <a:xfrm>
            <a:off x="444500" y="3440113"/>
            <a:ext cx="4040188" cy="639762"/>
          </a:xfrm>
          <a:prstGeom prst="rect">
            <a:avLst/>
          </a:prstGeom>
          <a:noFill/>
          <a:ln w="9525">
            <a:noFill/>
            <a:miter lim="800000"/>
            <a:headEnd/>
            <a:tailEnd/>
          </a:ln>
        </p:spPr>
        <p:txBody>
          <a:bodyPr anchor="b"/>
          <a:lstStyle/>
          <a:p>
            <a:pPr>
              <a:spcBef>
                <a:spcPct val="20000"/>
              </a:spcBef>
              <a:buFont typeface="Arial" charset="0"/>
              <a:buNone/>
            </a:pPr>
            <a:r>
              <a:rPr lang="nb-NO" sz="2400" b="1">
                <a:solidFill>
                  <a:srgbClr val="17375E"/>
                </a:solidFill>
                <a:latin typeface="Calibri" pitchFamily="34" charset="0"/>
              </a:rPr>
              <a:t>Røpe nøkkelord</a:t>
            </a:r>
          </a:p>
        </p:txBody>
      </p:sp>
      <p:sp>
        <p:nvSpPr>
          <p:cNvPr id="97291" name="Content Placeholder 5"/>
          <p:cNvSpPr txBox="1">
            <a:spLocks/>
          </p:cNvSpPr>
          <p:nvPr/>
        </p:nvSpPr>
        <p:spPr bwMode="auto">
          <a:xfrm>
            <a:off x="444500" y="4270375"/>
            <a:ext cx="3860800" cy="2435225"/>
          </a:xfrm>
          <a:prstGeom prst="rect">
            <a:avLst/>
          </a:prstGeom>
          <a:noFill/>
          <a:ln w="9525">
            <a:noFill/>
            <a:miter lim="800000"/>
            <a:headEnd/>
            <a:tailEnd/>
          </a:ln>
        </p:spPr>
        <p:txBody>
          <a:bodyPr/>
          <a:lstStyle/>
          <a:p>
            <a:pPr indent="12700">
              <a:spcBef>
                <a:spcPct val="20000"/>
              </a:spcBef>
              <a:buFont typeface="Arial" charset="0"/>
              <a:buNone/>
            </a:pPr>
            <a:r>
              <a:rPr lang="nb-NO" sz="2400">
                <a:solidFill>
                  <a:srgbClr val="17375E"/>
                </a:solidFill>
                <a:latin typeface="Calibri" pitchFamily="34" charset="0"/>
              </a:rPr>
              <a:t>Du skal starte opp en ny bedrift.</a:t>
            </a:r>
          </a:p>
          <a:p>
            <a:pPr indent="12700">
              <a:spcBef>
                <a:spcPct val="20000"/>
              </a:spcBef>
              <a:buFont typeface="Arial" charset="0"/>
              <a:buNone/>
            </a:pPr>
            <a:r>
              <a:rPr lang="nb-NO" sz="2400">
                <a:solidFill>
                  <a:srgbClr val="17375E"/>
                </a:solidFill>
                <a:latin typeface="Calibri" pitchFamily="34" charset="0"/>
              </a:rPr>
              <a:t>I informasjonsportalen for Altinn, hvis hvor du finner informasjon om hvordan du om du registrerer bedriften.</a:t>
            </a:r>
          </a:p>
        </p:txBody>
      </p:sp>
      <p:cxnSp>
        <p:nvCxnSpPr>
          <p:cNvPr id="21" name="Straight Connector 20"/>
          <p:cNvCxnSpPr/>
          <p:nvPr/>
        </p:nvCxnSpPr>
        <p:spPr>
          <a:xfrm>
            <a:off x="1054100" y="3771900"/>
            <a:ext cx="1993900" cy="162560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pPr eaLnBrk="1" hangingPunct="1"/>
            <a:r>
              <a:rPr lang="nb-NO" smtClean="0"/>
              <a:t>Øvelse</a:t>
            </a:r>
          </a:p>
        </p:txBody>
      </p:sp>
      <p:sp>
        <p:nvSpPr>
          <p:cNvPr id="98306" name="Text Placeholder 2"/>
          <p:cNvSpPr>
            <a:spLocks noGrp="1"/>
          </p:cNvSpPr>
          <p:nvPr>
            <p:ph type="body" idx="1"/>
          </p:nvPr>
        </p:nvSpPr>
        <p:spPr>
          <a:xfrm>
            <a:off x="457200" y="1535113"/>
            <a:ext cx="6845300" cy="639762"/>
          </a:xfrm>
        </p:spPr>
        <p:txBody>
          <a:bodyPr/>
          <a:lstStyle/>
          <a:p>
            <a:pPr eaLnBrk="1" hangingPunct="1"/>
            <a:r>
              <a:rPr lang="nb-NO" smtClean="0"/>
              <a:t>Skriv en oppgave for din egen brukertest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rtlCol="0">
            <a:normAutofit/>
          </a:bodyPr>
          <a:lstStyle/>
          <a:p>
            <a:pPr eaLnBrk="1" fontAlgn="auto" hangingPunct="1">
              <a:spcAft>
                <a:spcPts val="0"/>
              </a:spcAft>
              <a:defRPr/>
            </a:pPr>
            <a:r>
              <a:rPr lang="nb-NO"/>
              <a:t>brukervennlighetstest</a:t>
            </a:r>
            <a:endParaRPr lang="nb-NO" i="1">
              <a:solidFill>
                <a:schemeClr val="accent4">
                  <a:lumMod val="75000"/>
                </a:schemeClr>
              </a:solidFill>
            </a:endParaRPr>
          </a:p>
        </p:txBody>
      </p:sp>
      <p:sp>
        <p:nvSpPr>
          <p:cNvPr id="11" name="Content Placeholder 10"/>
          <p:cNvSpPr>
            <a:spLocks noGrp="1"/>
          </p:cNvSpPr>
          <p:nvPr>
            <p:ph sz="half" idx="2"/>
          </p:nvPr>
        </p:nvSpPr>
        <p:spPr>
          <a:xfrm>
            <a:off x="4686300" y="2768600"/>
            <a:ext cx="4038600" cy="2616200"/>
          </a:xfrm>
        </p:spPr>
        <p:txBody>
          <a:bodyPr rtlCol="0">
            <a:normAutofit/>
          </a:bodyPr>
          <a:lstStyle/>
          <a:p>
            <a:pPr eaLnBrk="1" fontAlgn="auto" hangingPunct="1">
              <a:spcAft>
                <a:spcPts val="0"/>
              </a:spcAft>
              <a:buFont typeface="Arial"/>
              <a:buChar char="•"/>
              <a:defRPr/>
            </a:pPr>
            <a:r>
              <a:rPr lang="nb-NO">
                <a:solidFill>
                  <a:schemeClr val="tx1">
                    <a:lumMod val="95000"/>
                    <a:lumOff val="5000"/>
                  </a:schemeClr>
                </a:solidFill>
              </a:rPr>
              <a:t>ca en uke</a:t>
            </a:r>
          </a:p>
          <a:p>
            <a:pPr eaLnBrk="1" fontAlgn="auto" hangingPunct="1">
              <a:spcAft>
                <a:spcPts val="0"/>
              </a:spcAft>
              <a:buFont typeface="Arial"/>
              <a:buChar char="•"/>
              <a:defRPr/>
            </a:pPr>
            <a:r>
              <a:rPr lang="nb-NO">
                <a:solidFill>
                  <a:schemeClr val="tx1">
                    <a:lumMod val="95000"/>
                    <a:lumOff val="5000"/>
                  </a:schemeClr>
                </a:solidFill>
              </a:rPr>
              <a:t>objektive eksperter</a:t>
            </a:r>
          </a:p>
          <a:p>
            <a:pPr eaLnBrk="1" fontAlgn="auto" hangingPunct="1">
              <a:spcAft>
                <a:spcPts val="0"/>
              </a:spcAft>
              <a:buFont typeface="Arial"/>
              <a:buChar char="•"/>
              <a:defRPr/>
            </a:pPr>
            <a:r>
              <a:rPr lang="nb-NO">
                <a:solidFill>
                  <a:schemeClr val="tx1">
                    <a:lumMod val="95000"/>
                    <a:lumOff val="5000"/>
                  </a:schemeClr>
                </a:solidFill>
              </a:rPr>
              <a:t>finne og dokumenter alle problemene</a:t>
            </a:r>
          </a:p>
          <a:p>
            <a:pPr eaLnBrk="1" fontAlgn="auto" hangingPunct="1">
              <a:spcAft>
                <a:spcPts val="0"/>
              </a:spcAft>
              <a:buFont typeface="Arial"/>
              <a:buChar char="•"/>
              <a:defRPr/>
            </a:pPr>
            <a:r>
              <a:rPr lang="nb-NO">
                <a:solidFill>
                  <a:schemeClr val="tx1">
                    <a:lumMod val="95000"/>
                    <a:lumOff val="5000"/>
                  </a:schemeClr>
                </a:solidFill>
              </a:rPr>
              <a:t>fører til en rapport</a:t>
            </a:r>
          </a:p>
          <a:p>
            <a:pPr eaLnBrk="1" fontAlgn="auto" hangingPunct="1">
              <a:spcAft>
                <a:spcPts val="0"/>
              </a:spcAft>
              <a:buFont typeface="Arial"/>
              <a:buChar char="•"/>
              <a:defRPr/>
            </a:pPr>
            <a:endParaRPr lang="nb-NO">
              <a:solidFill>
                <a:schemeClr val="tx1">
                  <a:lumMod val="95000"/>
                  <a:lumOff val="5000"/>
                </a:schemeClr>
              </a:solidFill>
            </a:endParaRPr>
          </a:p>
          <a:p>
            <a:pPr eaLnBrk="1" fontAlgn="auto" hangingPunct="1">
              <a:spcAft>
                <a:spcPts val="0"/>
              </a:spcAft>
              <a:buFont typeface="Arial"/>
              <a:buChar char="•"/>
              <a:defRPr/>
            </a:pPr>
            <a:endParaRPr lang="nb-NO">
              <a:solidFill>
                <a:schemeClr val="tx1">
                  <a:lumMod val="95000"/>
                  <a:lumOff val="5000"/>
                </a:schemeClr>
              </a:solidFill>
            </a:endParaRPr>
          </a:p>
        </p:txBody>
      </p:sp>
      <p:sp>
        <p:nvSpPr>
          <p:cNvPr id="5" name="TextBox 4"/>
          <p:cNvSpPr txBox="1"/>
          <p:nvPr/>
        </p:nvSpPr>
        <p:spPr>
          <a:xfrm>
            <a:off x="3327400" y="1257300"/>
            <a:ext cx="1851025" cy="523875"/>
          </a:xfrm>
          <a:prstGeom prst="rect">
            <a:avLst/>
          </a:prstGeom>
          <a:noFill/>
        </p:spPr>
        <p:txBody>
          <a:bodyPr wrap="none">
            <a:spAutoFit/>
          </a:bodyPr>
          <a:lstStyle/>
          <a:p>
            <a:pPr fontAlgn="auto">
              <a:spcBef>
                <a:spcPts val="0"/>
              </a:spcBef>
              <a:spcAft>
                <a:spcPts val="0"/>
              </a:spcAft>
              <a:defRPr/>
            </a:pPr>
            <a:r>
              <a:rPr lang="nb-NO" sz="2800">
                <a:solidFill>
                  <a:srgbClr val="17375E"/>
                </a:solidFill>
                <a:latin typeface="+mj-lt"/>
                <a:ea typeface="+mj-ea"/>
                <a:cs typeface="+mj-cs"/>
              </a:rPr>
              <a:t>tradisjonelt</a:t>
            </a:r>
          </a:p>
        </p:txBody>
      </p:sp>
      <p:pic>
        <p:nvPicPr>
          <p:cNvPr id="52228" name="Content Placeholder 5"/>
          <p:cNvPicPr>
            <a:picLocks noGrp="1" noChangeAspect="1"/>
          </p:cNvPicPr>
          <p:nvPr>
            <p:ph sz="half" idx="1"/>
          </p:nvPr>
        </p:nvPicPr>
        <p:blipFill>
          <a:blip r:embed="rId3"/>
          <a:srcRect t="12808" b="12808"/>
          <a:stretch>
            <a:fillRect/>
          </a:stretch>
        </p:blipFill>
        <p:spPr>
          <a:xfrm>
            <a:off x="787400" y="2171700"/>
            <a:ext cx="3581400" cy="4013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Scale>
                                      <p:cBhvr>
                                        <p:cTn id="7" dur="2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2000" decel="50000" fill="hold">
                                          <p:stCondLst>
                                            <p:cond delay="0"/>
                                          </p:stCondLst>
                                        </p:cTn>
                                        <p:tgtEl>
                                          <p:spTgt spid="5"/>
                                        </p:tgtEl>
                                        <p:attrNameLst>
                                          <p:attrName>ppt_x</p:attrName>
                                          <p:attrName>ppt_y</p:attrName>
                                        </p:attrNameLst>
                                      </p:cBhvr>
                                    </p:animMotion>
                                    <p:animEffect transition="in" filter="fade">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29" name="Title 6"/>
          <p:cNvSpPr>
            <a:spLocks noGrp="1"/>
          </p:cNvSpPr>
          <p:nvPr>
            <p:ph type="title"/>
          </p:nvPr>
        </p:nvSpPr>
        <p:spPr/>
        <p:txBody>
          <a:bodyPr/>
          <a:lstStyle/>
          <a:p>
            <a:pPr eaLnBrk="1" hangingPunct="1"/>
            <a:r>
              <a:rPr lang="nb-NO" smtClean="0"/>
              <a:t>plugge oppgavene inn i skriptet</a:t>
            </a:r>
          </a:p>
        </p:txBody>
      </p:sp>
      <p:sp>
        <p:nvSpPr>
          <p:cNvPr id="99330" name="TextBox 7"/>
          <p:cNvSpPr txBox="1">
            <a:spLocks noChangeArrowheads="1"/>
          </p:cNvSpPr>
          <p:nvPr/>
        </p:nvSpPr>
        <p:spPr bwMode="auto">
          <a:xfrm>
            <a:off x="973138" y="1511300"/>
            <a:ext cx="2506662" cy="923925"/>
          </a:xfrm>
          <a:prstGeom prst="rect">
            <a:avLst/>
          </a:prstGeom>
          <a:noFill/>
          <a:ln w="9525">
            <a:noFill/>
            <a:miter lim="800000"/>
            <a:headEnd/>
            <a:tailEnd/>
          </a:ln>
        </p:spPr>
        <p:txBody>
          <a:bodyPr wrap="none">
            <a:spAutoFit/>
          </a:bodyPr>
          <a:lstStyle/>
          <a:p>
            <a:pPr algn="r"/>
            <a:r>
              <a:rPr lang="nb-NO">
                <a:latin typeface="Calibri" pitchFamily="34" charset="0"/>
              </a:rPr>
              <a:t>Kontekstinformasjon</a:t>
            </a:r>
          </a:p>
          <a:p>
            <a:pPr algn="r"/>
            <a:r>
              <a:rPr lang="nb-NO">
                <a:latin typeface="Calibri" pitchFamily="34" charset="0"/>
              </a:rPr>
              <a:t>(kan leses opp for bruker</a:t>
            </a:r>
          </a:p>
          <a:p>
            <a:pPr algn="r"/>
            <a:r>
              <a:rPr lang="nb-NO">
                <a:latin typeface="Calibri" pitchFamily="34" charset="0"/>
              </a:rPr>
              <a:t>hvis det passer)</a:t>
            </a:r>
          </a:p>
        </p:txBody>
      </p:sp>
      <p:sp>
        <p:nvSpPr>
          <p:cNvPr id="99331" name="TextBox 8"/>
          <p:cNvSpPr txBox="1">
            <a:spLocks noChangeArrowheads="1"/>
          </p:cNvSpPr>
          <p:nvPr/>
        </p:nvSpPr>
        <p:spPr bwMode="auto">
          <a:xfrm>
            <a:off x="457200" y="2641600"/>
            <a:ext cx="3022600" cy="646113"/>
          </a:xfrm>
          <a:prstGeom prst="rect">
            <a:avLst/>
          </a:prstGeom>
          <a:noFill/>
          <a:ln w="9525">
            <a:noFill/>
            <a:miter lim="800000"/>
            <a:headEnd/>
            <a:tailEnd/>
          </a:ln>
        </p:spPr>
        <p:txBody>
          <a:bodyPr>
            <a:spAutoFit/>
          </a:bodyPr>
          <a:lstStyle/>
          <a:p>
            <a:pPr algn="r"/>
            <a:r>
              <a:rPr lang="nb-NO">
                <a:latin typeface="Calibri" pitchFamily="34" charset="0"/>
              </a:rPr>
              <a:t>Selve oppgaven</a:t>
            </a:r>
          </a:p>
          <a:p>
            <a:pPr algn="r"/>
            <a:r>
              <a:rPr lang="nb-NO">
                <a:latin typeface="Calibri" pitchFamily="34" charset="0"/>
              </a:rPr>
              <a:t>(kan gis til bruker på en lapp)</a:t>
            </a:r>
          </a:p>
        </p:txBody>
      </p:sp>
      <p:sp>
        <p:nvSpPr>
          <p:cNvPr id="99332" name="TextBox 9"/>
          <p:cNvSpPr txBox="1">
            <a:spLocks noChangeArrowheads="1"/>
          </p:cNvSpPr>
          <p:nvPr/>
        </p:nvSpPr>
        <p:spPr bwMode="auto">
          <a:xfrm>
            <a:off x="1257300" y="3416300"/>
            <a:ext cx="2222500" cy="646113"/>
          </a:xfrm>
          <a:prstGeom prst="rect">
            <a:avLst/>
          </a:prstGeom>
          <a:noFill/>
          <a:ln w="9525">
            <a:noFill/>
            <a:miter lim="800000"/>
            <a:headEnd/>
            <a:tailEnd/>
          </a:ln>
        </p:spPr>
        <p:txBody>
          <a:bodyPr>
            <a:spAutoFit/>
          </a:bodyPr>
          <a:lstStyle/>
          <a:p>
            <a:pPr algn="r"/>
            <a:r>
              <a:rPr lang="nb-NO">
                <a:latin typeface="Calibri" pitchFamily="34" charset="0"/>
              </a:rPr>
              <a:t>Registrering</a:t>
            </a:r>
          </a:p>
          <a:p>
            <a:pPr algn="r"/>
            <a:r>
              <a:rPr lang="nb-NO">
                <a:latin typeface="Calibri" pitchFamily="34" charset="0"/>
              </a:rPr>
              <a:t>av gjennomføring</a:t>
            </a:r>
          </a:p>
        </p:txBody>
      </p:sp>
      <p:sp>
        <p:nvSpPr>
          <p:cNvPr id="99333" name="TextBox 10"/>
          <p:cNvSpPr txBox="1">
            <a:spLocks noChangeArrowheads="1"/>
          </p:cNvSpPr>
          <p:nvPr/>
        </p:nvSpPr>
        <p:spPr bwMode="auto">
          <a:xfrm>
            <a:off x="1849438" y="4838700"/>
            <a:ext cx="1630362" cy="369888"/>
          </a:xfrm>
          <a:prstGeom prst="rect">
            <a:avLst/>
          </a:prstGeom>
          <a:noFill/>
          <a:ln w="9525">
            <a:noFill/>
            <a:miter lim="800000"/>
            <a:headEnd/>
            <a:tailEnd/>
          </a:ln>
        </p:spPr>
        <p:txBody>
          <a:bodyPr wrap="none">
            <a:spAutoFit/>
          </a:bodyPr>
          <a:lstStyle/>
          <a:p>
            <a:pPr algn="r"/>
            <a:r>
              <a:rPr lang="nb-NO">
                <a:latin typeface="Calibri" pitchFamily="34" charset="0"/>
              </a:rPr>
              <a:t>Plass til notater</a:t>
            </a:r>
          </a:p>
        </p:txBody>
      </p:sp>
      <p:pic>
        <p:nvPicPr>
          <p:cNvPr id="99334" name="Picture 11" descr="Screen shot 2012-04-05 at 4.32.50 PM.png"/>
          <p:cNvPicPr>
            <a:picLocks noChangeAspect="1"/>
          </p:cNvPicPr>
          <p:nvPr/>
        </p:nvPicPr>
        <p:blipFill>
          <a:blip r:embed="rId2"/>
          <a:srcRect/>
          <a:stretch>
            <a:fillRect/>
          </a:stretch>
        </p:blipFill>
        <p:spPr bwMode="auto">
          <a:xfrm>
            <a:off x="3355975" y="1803400"/>
            <a:ext cx="5778500" cy="398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3" name="Title 6"/>
          <p:cNvSpPr>
            <a:spLocks noGrp="1"/>
          </p:cNvSpPr>
          <p:nvPr>
            <p:ph type="title"/>
          </p:nvPr>
        </p:nvSpPr>
        <p:spPr/>
        <p:txBody>
          <a:bodyPr/>
          <a:lstStyle/>
          <a:p>
            <a:pPr eaLnBrk="1" hangingPunct="1"/>
            <a:r>
              <a:rPr lang="nb-NO" smtClean="0"/>
              <a:t>deler av test- og observatørskript</a:t>
            </a:r>
          </a:p>
        </p:txBody>
      </p:sp>
      <p:sp>
        <p:nvSpPr>
          <p:cNvPr id="8" name="Content Placeholder 7"/>
          <p:cNvSpPr>
            <a:spLocks noGrp="1"/>
          </p:cNvSpPr>
          <p:nvPr>
            <p:ph idx="1"/>
          </p:nvPr>
        </p:nvSpPr>
        <p:spPr>
          <a:xfrm>
            <a:off x="457200" y="1600200"/>
            <a:ext cx="7200900" cy="4525963"/>
          </a:xfrm>
        </p:spPr>
        <p:txBody>
          <a:bodyPr rtlCol="0">
            <a:normAutofit fontScale="92500" lnSpcReduction="10000"/>
          </a:bodyPr>
          <a:lstStyle/>
          <a:p>
            <a:pPr eaLnBrk="1" fontAlgn="auto" hangingPunct="1">
              <a:spcAft>
                <a:spcPts val="0"/>
              </a:spcAft>
              <a:buFont typeface="Arial"/>
              <a:buChar char="•"/>
              <a:defRPr/>
            </a:pPr>
            <a:r>
              <a:rPr lang="nb-NO"/>
              <a:t>Mottak og orientering av bruker</a:t>
            </a:r>
          </a:p>
          <a:p>
            <a:pPr eaLnBrk="1" fontAlgn="auto" hangingPunct="1">
              <a:spcAft>
                <a:spcPts val="0"/>
              </a:spcAft>
              <a:buFont typeface="Arial"/>
              <a:buChar char="•"/>
              <a:defRPr/>
            </a:pPr>
            <a:r>
              <a:rPr lang="nb-NO"/>
              <a:t>Startspørsmål</a:t>
            </a:r>
          </a:p>
          <a:p>
            <a:pPr eaLnBrk="1" fontAlgn="auto" hangingPunct="1">
              <a:spcAft>
                <a:spcPts val="0"/>
              </a:spcAft>
              <a:buFont typeface="Arial"/>
              <a:buChar char="•"/>
              <a:defRPr/>
            </a:pPr>
            <a:r>
              <a:rPr lang="nb-NO"/>
              <a:t>Oppgaver</a:t>
            </a:r>
          </a:p>
          <a:p>
            <a:pPr lvl="1" eaLnBrk="1" fontAlgn="auto" hangingPunct="1">
              <a:spcAft>
                <a:spcPts val="0"/>
              </a:spcAft>
              <a:buFont typeface="Arial"/>
              <a:buChar char="–"/>
              <a:defRPr/>
            </a:pPr>
            <a:r>
              <a:rPr lang="nb-NO"/>
              <a:t>hvordan å arbeide med oppgaver</a:t>
            </a:r>
          </a:p>
          <a:p>
            <a:pPr lvl="1" eaLnBrk="1" fontAlgn="auto" hangingPunct="1">
              <a:spcAft>
                <a:spcPts val="0"/>
              </a:spcAft>
              <a:buFont typeface="Arial"/>
              <a:buChar char="–"/>
              <a:defRPr/>
            </a:pPr>
            <a:r>
              <a:rPr lang="nb-NO"/>
              <a:t>en oppgaveblokk for hver oppgave</a:t>
            </a:r>
          </a:p>
          <a:p>
            <a:pPr eaLnBrk="1" fontAlgn="auto" hangingPunct="1">
              <a:spcAft>
                <a:spcPts val="0"/>
              </a:spcAft>
              <a:buFont typeface="Arial"/>
              <a:buChar char="•"/>
              <a:defRPr/>
            </a:pPr>
            <a:r>
              <a:rPr lang="nb-NO"/>
              <a:t>Sluttspørsmål</a:t>
            </a:r>
          </a:p>
          <a:p>
            <a:pPr eaLnBrk="1" fontAlgn="auto" hangingPunct="1">
              <a:spcAft>
                <a:spcPts val="0"/>
              </a:spcAft>
              <a:buFont typeface="Arial"/>
              <a:buChar char="•"/>
              <a:defRPr/>
            </a:pPr>
            <a:r>
              <a:rPr lang="nb-NO"/>
              <a:t>Observatørenes 3 på topp</a:t>
            </a:r>
          </a:p>
          <a:p>
            <a:pPr eaLnBrk="1" fontAlgn="auto" hangingPunct="1">
              <a:spcAft>
                <a:spcPts val="0"/>
              </a:spcAft>
              <a:buFont typeface="Arial"/>
              <a:buChar char="•"/>
              <a:defRPr/>
            </a:pPr>
            <a:r>
              <a:rPr lang="nb-NO"/>
              <a:t>Observatørenes plassering av brukeren i matrisen</a:t>
            </a:r>
          </a:p>
          <a:p>
            <a:pPr lvl="1" eaLnBrk="1" fontAlgn="auto" hangingPunct="1">
              <a:spcAft>
                <a:spcPts val="0"/>
              </a:spcAft>
              <a:buFont typeface="Arial"/>
              <a:buNone/>
              <a:defRPr/>
            </a:pPr>
            <a:endParaRPr lang="nb-NO"/>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1377" name="Picture 5" descr="Screen shot 2012-04-05 at 4.26.14 PM.png"/>
          <p:cNvPicPr>
            <a:picLocks noChangeAspect="1"/>
          </p:cNvPicPr>
          <p:nvPr/>
        </p:nvPicPr>
        <p:blipFill>
          <a:blip r:embed="rId2"/>
          <a:srcRect/>
          <a:stretch>
            <a:fillRect/>
          </a:stretch>
        </p:blipFill>
        <p:spPr bwMode="auto">
          <a:xfrm>
            <a:off x="169863" y="1174750"/>
            <a:ext cx="8804275" cy="5524500"/>
          </a:xfrm>
          <a:prstGeom prst="rect">
            <a:avLst/>
          </a:prstGeom>
          <a:noFill/>
          <a:ln w="9525">
            <a:noFill/>
            <a:miter lim="800000"/>
            <a:headEnd/>
            <a:tailEnd/>
          </a:ln>
        </p:spPr>
      </p:pic>
      <p:sp>
        <p:nvSpPr>
          <p:cNvPr id="101378" name="Title 2"/>
          <p:cNvSpPr>
            <a:spLocks noGrp="1"/>
          </p:cNvSpPr>
          <p:nvPr>
            <p:ph type="title"/>
          </p:nvPr>
        </p:nvSpPr>
        <p:spPr>
          <a:xfrm>
            <a:off x="457200" y="274638"/>
            <a:ext cx="8229600" cy="652462"/>
          </a:xfrm>
        </p:spPr>
        <p:txBody>
          <a:bodyPr/>
          <a:lstStyle/>
          <a:p>
            <a:pPr eaLnBrk="1" hangingPunct="1"/>
            <a:r>
              <a:rPr lang="nb-NO" sz="2400" smtClean="0"/>
              <a:t>gjennomgang av test og obs ark flyttemelding.docx</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401" name="Picture 5" descr="Screen shot 2012-04-05 at 4.26.14 PM.png"/>
          <p:cNvPicPr>
            <a:picLocks noChangeAspect="1"/>
          </p:cNvPicPr>
          <p:nvPr/>
        </p:nvPicPr>
        <p:blipFill>
          <a:blip r:embed="rId2"/>
          <a:srcRect/>
          <a:stretch>
            <a:fillRect/>
          </a:stretch>
        </p:blipFill>
        <p:spPr bwMode="auto">
          <a:xfrm>
            <a:off x="192088" y="1174750"/>
            <a:ext cx="8759825"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pPr eaLnBrk="1" hangingPunct="1"/>
            <a:r>
              <a:rPr lang="nb-NO" smtClean="0"/>
              <a:t>om ja, tja og nei</a:t>
            </a:r>
          </a:p>
        </p:txBody>
      </p:sp>
      <p:sp>
        <p:nvSpPr>
          <p:cNvPr id="3" name="Content Placeholder 2"/>
          <p:cNvSpPr>
            <a:spLocks noGrp="1"/>
          </p:cNvSpPr>
          <p:nvPr>
            <p:ph sz="half" idx="1"/>
          </p:nvPr>
        </p:nvSpPr>
        <p:spPr>
          <a:xfrm>
            <a:off x="457200" y="1600200"/>
            <a:ext cx="7797800" cy="4525963"/>
          </a:xfrm>
        </p:spPr>
        <p:txBody>
          <a:bodyPr rtlCol="0">
            <a:normAutofit fontScale="92500" lnSpcReduction="10000"/>
          </a:bodyPr>
          <a:lstStyle/>
          <a:p>
            <a:pPr marL="901700" indent="-901700" eaLnBrk="1" fontAlgn="auto" hangingPunct="1">
              <a:spcAft>
                <a:spcPts val="0"/>
              </a:spcAft>
              <a:buFont typeface="Arial"/>
              <a:buNone/>
              <a:defRPr/>
            </a:pPr>
            <a:r>
              <a:rPr lang="nb-NO"/>
              <a:t>JA 	Bruker gjennomførte med kun små feil eller ineffektive valg. Så problemene og rettet evt. feil selv uten å bli utrygg.</a:t>
            </a:r>
          </a:p>
          <a:p>
            <a:pPr marL="901700" indent="-901700" eaLnBrk="1" fontAlgn="auto" hangingPunct="1">
              <a:spcAft>
                <a:spcPts val="0"/>
              </a:spcAft>
              <a:buFont typeface="Arial"/>
              <a:buNone/>
              <a:defRPr/>
            </a:pPr>
            <a:endParaRPr lang="nb-NO"/>
          </a:p>
          <a:p>
            <a:pPr marL="901700" indent="-901700" eaLnBrk="1" fontAlgn="auto" hangingPunct="1">
              <a:spcAft>
                <a:spcPts val="0"/>
              </a:spcAft>
              <a:buFont typeface="Arial"/>
              <a:buNone/>
              <a:defRPr/>
            </a:pPr>
            <a:r>
              <a:rPr lang="nb-NO"/>
              <a:t>TJA 	Bruker gjennomførte litt på måfå; virket usikker; vi er ikke sikker han ville klare det hvis han prøver alene hjemme i morgen</a:t>
            </a:r>
          </a:p>
          <a:p>
            <a:pPr marL="901700" indent="-901700" eaLnBrk="1" fontAlgn="auto" hangingPunct="1">
              <a:spcAft>
                <a:spcPts val="0"/>
              </a:spcAft>
              <a:buFont typeface="Arial"/>
              <a:buNone/>
              <a:defRPr/>
            </a:pPr>
            <a:endParaRPr lang="nb-NO"/>
          </a:p>
          <a:p>
            <a:pPr marL="901700" indent="-901700" eaLnBrk="1" fontAlgn="auto" hangingPunct="1">
              <a:spcAft>
                <a:spcPts val="0"/>
              </a:spcAft>
              <a:buFont typeface="Arial"/>
              <a:buNone/>
              <a:defRPr/>
            </a:pPr>
            <a:r>
              <a:rPr lang="nb-NO"/>
              <a:t>NEI	Bruker ga seg, eller fikk hjelp av testleder (fy). Eller bruker fullførte feil, og mente det var riktig. Eller bare delvis ferdig, og trodde han var ferdig.</a:t>
            </a:r>
          </a:p>
          <a:p>
            <a:pPr marL="901700" indent="-901700" eaLnBrk="1" fontAlgn="auto" hangingPunct="1">
              <a:spcAft>
                <a:spcPts val="0"/>
              </a:spcAft>
              <a:buFont typeface="Arial"/>
              <a:buNone/>
              <a:defRPr/>
            </a:pPr>
            <a:endParaRPr lang="nb-NO"/>
          </a:p>
          <a:p>
            <a:pPr marL="901700" indent="-901700" eaLnBrk="1" fontAlgn="auto" hangingPunct="1">
              <a:spcAft>
                <a:spcPts val="0"/>
              </a:spcAft>
              <a:buFont typeface="Arial"/>
              <a:buNone/>
              <a:defRPr/>
            </a:pPr>
            <a:endParaRPr lang="nb-NO"/>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6238"/>
            <a:ext cx="8229600" cy="1143000"/>
          </a:xfrm>
        </p:spPr>
        <p:txBody>
          <a:bodyPr rtlCol="0">
            <a:normAutofit fontScale="90000"/>
          </a:bodyPr>
          <a:lstStyle/>
          <a:p>
            <a:pPr eaLnBrk="1" fontAlgn="auto" hangingPunct="1">
              <a:spcAft>
                <a:spcPts val="0"/>
              </a:spcAft>
              <a:defRPr/>
            </a:pPr>
            <a:r>
              <a:rPr lang="nb-NO"/>
              <a:t>ja, tja og nei bygger fullføringstabellen</a:t>
            </a:r>
          </a:p>
        </p:txBody>
      </p:sp>
      <p:pic>
        <p:nvPicPr>
          <p:cNvPr id="104450" name="Content Placeholder 5" descr="Screen shot 2012-04-05 at 4.46.34 PM.png"/>
          <p:cNvPicPr>
            <a:picLocks noGrp="1" noChangeAspect="1"/>
          </p:cNvPicPr>
          <p:nvPr>
            <p:ph idx="1"/>
          </p:nvPr>
        </p:nvPicPr>
        <p:blipFill>
          <a:blip r:embed="rId2"/>
          <a:srcRect t="-6580" b="-6580"/>
          <a:stretch>
            <a:fillRect/>
          </a:stretch>
        </p:blipFill>
        <p:spPr>
          <a:xfrm>
            <a:off x="711200" y="1473200"/>
            <a:ext cx="8229600" cy="4525963"/>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5473" name="Title 1"/>
          <p:cNvSpPr>
            <a:spLocks noGrp="1"/>
          </p:cNvSpPr>
          <p:nvPr>
            <p:ph type="title"/>
          </p:nvPr>
        </p:nvSpPr>
        <p:spPr/>
        <p:txBody>
          <a:bodyPr/>
          <a:lstStyle/>
          <a:p>
            <a:pPr eaLnBrk="1" hangingPunct="1"/>
            <a:r>
              <a:rPr lang="nb-NO" smtClean="0"/>
              <a:t>Repetisjon: Formål med ulike deler</a:t>
            </a:r>
          </a:p>
        </p:txBody>
      </p:sp>
      <p:graphicFrame>
        <p:nvGraphicFramePr>
          <p:cNvPr id="4" name="Content Placeholder 3"/>
          <p:cNvGraphicFramePr>
            <a:graphicFrameLocks noGrp="1"/>
          </p:cNvGraphicFramePr>
          <p:nvPr>
            <p:ph idx="1"/>
          </p:nvPr>
        </p:nvGraphicFramePr>
        <p:xfrm>
          <a:off x="469900" y="1435100"/>
          <a:ext cx="8229600" cy="5034279"/>
        </p:xfrm>
        <a:graphic>
          <a:graphicData uri="http://schemas.openxmlformats.org/drawingml/2006/table">
            <a:tbl>
              <a:tblPr firstRow="1" bandRow="1">
                <a:tableStyleId>{0E3FDE45-AF77-4B5C-9715-49D594BDF05E}</a:tableStyleId>
              </a:tblPr>
              <a:tblGrid>
                <a:gridCol w="3429000"/>
                <a:gridCol w="1066800"/>
                <a:gridCol w="3733800"/>
              </a:tblGrid>
              <a:tr h="370840">
                <a:tc>
                  <a:txBody>
                    <a:bodyPr/>
                    <a:lstStyle/>
                    <a:p>
                      <a:r>
                        <a:rPr lang="nb-NO"/>
                        <a:t>Del av testskript</a:t>
                      </a:r>
                    </a:p>
                  </a:txBody>
                  <a:tcPr/>
                </a:tc>
                <a:tc>
                  <a:txBody>
                    <a:bodyPr/>
                    <a:lstStyle/>
                    <a:p>
                      <a:endParaRPr lang="nb-NO"/>
                    </a:p>
                  </a:txBody>
                  <a:tcPr/>
                </a:tc>
                <a:tc>
                  <a:txBody>
                    <a:bodyPr/>
                    <a:lstStyle/>
                    <a:p>
                      <a:r>
                        <a:rPr lang="nb-NO"/>
                        <a:t>Hensikt</a:t>
                      </a:r>
                    </a:p>
                  </a:txBody>
                  <a:tcPr/>
                </a:tc>
              </a:tr>
              <a:tr h="370840">
                <a:tc>
                  <a:txBody>
                    <a:bodyPr/>
                    <a:lstStyle/>
                    <a:p>
                      <a:r>
                        <a:rPr lang="nb-NO"/>
                        <a:t>Mottak og orientering av bruker </a:t>
                      </a:r>
                      <a:r>
                        <a:rPr lang="nb-NO">
                          <a:latin typeface="Wingdings"/>
                          <a:ea typeface="Wingdings"/>
                          <a:cs typeface="Wingdings"/>
                        </a:rPr>
                        <a:t></a:t>
                      </a:r>
                      <a:endParaRPr lang="nb-NO"/>
                    </a:p>
                  </a:txBody>
                  <a:tcPr/>
                </a:tc>
                <a:tc>
                  <a:txBody>
                    <a:bodyPr/>
                    <a:lstStyle/>
                    <a:p>
                      <a:endParaRPr lang="nb-NO"/>
                    </a:p>
                  </a:txBody>
                  <a:tcPr/>
                </a:tc>
                <a:tc>
                  <a:txBody>
                    <a:bodyPr/>
                    <a:lstStyle/>
                    <a:p>
                      <a:r>
                        <a:rPr lang="nb-NO">
                          <a:latin typeface="Wingdings"/>
                          <a:ea typeface="Wingdings"/>
                          <a:cs typeface="Wingdings"/>
                        </a:rPr>
                        <a:t></a:t>
                      </a:r>
                      <a:r>
                        <a:rPr lang="nb-NO" sz="1800" kern="1200">
                          <a:solidFill>
                            <a:schemeClr val="tx1"/>
                          </a:solidFill>
                          <a:latin typeface="+mn-lt"/>
                          <a:ea typeface="+mn-ea"/>
                          <a:cs typeface="+mn-cs"/>
                        </a:rPr>
                        <a:t> Se svaret</a:t>
                      </a:r>
                      <a:r>
                        <a:rPr lang="nb-NO" sz="1800" kern="1200" baseline="0">
                          <a:solidFill>
                            <a:schemeClr val="tx1"/>
                          </a:solidFill>
                          <a:latin typeface="+mn-lt"/>
                          <a:ea typeface="+mn-ea"/>
                          <a:cs typeface="+mn-cs"/>
                        </a:rPr>
                        <a:t> på det vi lurer på: Kan brukere gjennomføre dette uten hjelp?</a:t>
                      </a:r>
                      <a:endParaRPr lang="nb-NO"/>
                    </a:p>
                  </a:txBody>
                  <a:tcPr/>
                </a:tc>
              </a:tr>
              <a:tr h="370840">
                <a:tc>
                  <a:txBody>
                    <a:bodyPr/>
                    <a:lstStyle/>
                    <a:p>
                      <a:r>
                        <a:rPr lang="nb-NO"/>
                        <a:t>Startspørsmål </a:t>
                      </a:r>
                      <a:r>
                        <a:rPr lang="nb-NO">
                          <a:latin typeface="Wingdings"/>
                          <a:ea typeface="Wingdings"/>
                          <a:cs typeface="Wingdings"/>
                        </a:rPr>
                        <a:t></a:t>
                      </a:r>
                      <a:endParaRPr lang="nb-NO"/>
                    </a:p>
                  </a:txBody>
                  <a:tcPr/>
                </a:tc>
                <a:tc>
                  <a:txBody>
                    <a:bodyPr/>
                    <a:lstStyle/>
                    <a:p>
                      <a:endParaRPr lang="nb-NO"/>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b-NO">
                          <a:latin typeface="Wingdings"/>
                          <a:ea typeface="Wingdings"/>
                          <a:cs typeface="Wingdings"/>
                        </a:rPr>
                        <a:t></a:t>
                      </a:r>
                      <a:r>
                        <a:rPr lang="nb-NO" sz="1800" kern="1200">
                          <a:solidFill>
                            <a:schemeClr val="tx1"/>
                          </a:solidFill>
                          <a:latin typeface="+mn-lt"/>
                          <a:ea typeface="+mn-ea"/>
                          <a:cs typeface="+mn-cs"/>
                        </a:rPr>
                        <a:t> Få</a:t>
                      </a:r>
                      <a:r>
                        <a:rPr lang="nb-NO" sz="1800" kern="1200" baseline="0">
                          <a:solidFill>
                            <a:schemeClr val="tx1"/>
                          </a:solidFill>
                          <a:latin typeface="+mn-lt"/>
                          <a:ea typeface="+mn-ea"/>
                          <a:cs typeface="+mn-cs"/>
                        </a:rPr>
                        <a:t> noen hint om hvilke erfaringer styrer denne brukerens tolkning av det han ser.</a:t>
                      </a:r>
                      <a:endParaRPr lang="nb-NO"/>
                    </a:p>
                  </a:txBody>
                  <a:tcPr/>
                </a:tc>
              </a:tr>
              <a:tr h="370840">
                <a:tc>
                  <a:txBody>
                    <a:bodyPr/>
                    <a:lstStyle/>
                    <a:p>
                      <a:r>
                        <a:rPr lang="nb-NO"/>
                        <a:t>Oppgaver </a:t>
                      </a:r>
                      <a:r>
                        <a:rPr lang="nb-NO">
                          <a:latin typeface="Wingdings"/>
                          <a:ea typeface="Wingdings"/>
                          <a:cs typeface="Wingdings"/>
                        </a:rPr>
                        <a:t></a:t>
                      </a:r>
                      <a:endParaRPr lang="nb-NO"/>
                    </a:p>
                  </a:txBody>
                  <a:tcPr/>
                </a:tc>
                <a:tc>
                  <a:txBody>
                    <a:bodyPr/>
                    <a:lstStyle/>
                    <a:p>
                      <a:endParaRPr lang="nb-NO"/>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b-NO">
                          <a:latin typeface="Wingdings"/>
                          <a:ea typeface="Wingdings"/>
                          <a:cs typeface="Wingdings"/>
                        </a:rPr>
                        <a:t></a:t>
                      </a:r>
                      <a:r>
                        <a:rPr lang="nb-NO" sz="1800" kern="1200">
                          <a:solidFill>
                            <a:schemeClr val="tx1"/>
                          </a:solidFill>
                          <a:latin typeface="+mn-lt"/>
                          <a:ea typeface="+mn-ea"/>
                          <a:cs typeface="+mn-cs"/>
                        </a:rPr>
                        <a:t> får observatørene til å fokusere på hva som står i veien for brukerens sukse</a:t>
                      </a:r>
                      <a:endParaRPr lang="nb-NO"/>
                    </a:p>
                  </a:txBody>
                  <a:tcPr/>
                </a:tc>
              </a:tr>
              <a:tr h="370840">
                <a:tc>
                  <a:txBody>
                    <a:bodyPr/>
                    <a:lstStyle/>
                    <a:p>
                      <a:r>
                        <a:rPr lang="nb-NO"/>
                        <a:t>Sluttspørsmål </a:t>
                      </a:r>
                      <a:r>
                        <a:rPr lang="nb-NO">
                          <a:latin typeface="Wingdings"/>
                          <a:ea typeface="Wingdings"/>
                          <a:cs typeface="Wingdings"/>
                        </a:rPr>
                        <a:t></a:t>
                      </a:r>
                      <a:endParaRPr lang="nb-NO"/>
                    </a:p>
                  </a:txBody>
                  <a:tcPr/>
                </a:tc>
                <a:tc>
                  <a:txBody>
                    <a:bodyPr/>
                    <a:lstStyle/>
                    <a:p>
                      <a:endParaRPr lang="nb-NO"/>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b-NO">
                          <a:latin typeface="Wingdings"/>
                          <a:ea typeface="Wingdings"/>
                          <a:cs typeface="Wingdings"/>
                        </a:rPr>
                        <a:t></a:t>
                      </a:r>
                      <a:r>
                        <a:rPr lang="nb-NO" sz="1800" kern="1200">
                          <a:solidFill>
                            <a:schemeClr val="tx1"/>
                          </a:solidFill>
                          <a:latin typeface="+mn-lt"/>
                          <a:ea typeface="+mn-ea"/>
                          <a:cs typeface="+mn-cs"/>
                        </a:rPr>
                        <a:t> få brukeren</a:t>
                      </a:r>
                      <a:r>
                        <a:rPr lang="nb-NO" sz="1800" kern="1200" baseline="0">
                          <a:solidFill>
                            <a:schemeClr val="tx1"/>
                          </a:solidFill>
                          <a:latin typeface="+mn-lt"/>
                          <a:ea typeface="+mn-ea"/>
                          <a:cs typeface="+mn-cs"/>
                        </a:rPr>
                        <a:t> til å føle seg komfortabel og begynne å prate</a:t>
                      </a:r>
                      <a:endParaRPr lang="nb-NO"/>
                    </a:p>
                  </a:txBody>
                  <a:tcPr/>
                </a:tc>
              </a:tr>
              <a:tr h="370840">
                <a:tc>
                  <a:txBody>
                    <a:bodyPr/>
                    <a:lstStyle/>
                    <a:p>
                      <a:r>
                        <a:rPr lang="nb-NO"/>
                        <a:t>Observatørenes</a:t>
                      </a:r>
                      <a:r>
                        <a:rPr lang="nb-NO" baseline="0"/>
                        <a:t> 3 største hinder </a:t>
                      </a:r>
                      <a:r>
                        <a:rPr lang="nb-NO" baseline="0">
                          <a:latin typeface="Wingdings"/>
                          <a:ea typeface="Wingdings"/>
                          <a:cs typeface="Wingdings"/>
                        </a:rPr>
                        <a:t></a:t>
                      </a:r>
                      <a:endParaRPr lang="nb-NO"/>
                    </a:p>
                  </a:txBody>
                  <a:tcPr/>
                </a:tc>
                <a:tc>
                  <a:txBody>
                    <a:bodyPr/>
                    <a:lstStyle/>
                    <a:p>
                      <a:endParaRPr lang="nb-NO"/>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b-NO">
                          <a:latin typeface="Wingdings"/>
                          <a:ea typeface="Wingdings"/>
                          <a:cs typeface="Wingdings"/>
                        </a:rPr>
                        <a:t></a:t>
                      </a:r>
                      <a:r>
                        <a:rPr lang="nb-NO" sz="1800" kern="1200">
                          <a:solidFill>
                            <a:schemeClr val="tx1"/>
                          </a:solidFill>
                          <a:latin typeface="+mn-lt"/>
                          <a:ea typeface="+mn-ea"/>
                          <a:cs typeface="+mn-cs"/>
                        </a:rPr>
                        <a:t> Få</a:t>
                      </a:r>
                      <a:r>
                        <a:rPr lang="nb-NO" sz="1800" kern="1200" baseline="0">
                          <a:solidFill>
                            <a:schemeClr val="tx1"/>
                          </a:solidFill>
                          <a:latin typeface="+mn-lt"/>
                          <a:ea typeface="+mn-ea"/>
                          <a:cs typeface="+mn-cs"/>
                        </a:rPr>
                        <a:t> svar på om vi har brukbar spredning hos testbrukerne</a:t>
                      </a:r>
                      <a:endParaRPr lang="nb-NO"/>
                    </a:p>
                  </a:txBody>
                  <a:tcPr/>
                </a:tc>
              </a:tr>
              <a:tr h="370840">
                <a:tc>
                  <a:txBody>
                    <a:bodyPr/>
                    <a:lstStyle/>
                    <a:p>
                      <a:r>
                        <a:rPr lang="nb-NO"/>
                        <a:t>Observatørense plassering av  </a:t>
                      </a:r>
                      <a:r>
                        <a:rPr lang="nb-NO">
                          <a:latin typeface="Wingdings"/>
                          <a:ea typeface="Wingdings"/>
                          <a:cs typeface="Wingdings"/>
                        </a:rPr>
                        <a:t></a:t>
                      </a:r>
                      <a:r>
                        <a:rPr lang="nb-NO"/>
                        <a:t> bruker i brukermatrisen  </a:t>
                      </a:r>
                    </a:p>
                  </a:txBody>
                  <a:tcPr/>
                </a:tc>
                <a:tc>
                  <a:txBody>
                    <a:bodyPr/>
                    <a:lstStyle/>
                    <a:p>
                      <a:endParaRPr lang="nb-NO"/>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b-NO">
                          <a:latin typeface="Wingdings"/>
                          <a:ea typeface="Wingdings"/>
                          <a:cs typeface="Wingdings"/>
                        </a:rPr>
                        <a:t></a:t>
                      </a:r>
                      <a:r>
                        <a:rPr lang="nb-NO" sz="1800" kern="1200">
                          <a:solidFill>
                            <a:schemeClr val="tx1"/>
                          </a:solidFill>
                          <a:latin typeface="+mn-lt"/>
                          <a:ea typeface="+mn-ea"/>
                          <a:cs typeface="+mn-cs"/>
                        </a:rPr>
                        <a:t> La brukeren føle seg</a:t>
                      </a:r>
                      <a:r>
                        <a:rPr lang="nb-NO" sz="1800" kern="1200" baseline="0">
                          <a:solidFill>
                            <a:schemeClr val="tx1"/>
                          </a:solidFill>
                          <a:latin typeface="+mn-lt"/>
                          <a:ea typeface="+mn-ea"/>
                          <a:cs typeface="+mn-cs"/>
                        </a:rPr>
                        <a:t> hørt. Samle brukers meninger.</a:t>
                      </a:r>
                      <a:endParaRPr lang="nb-NO"/>
                    </a:p>
                  </a:txBody>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nb-NO" smtClean="0"/>
              <a:t>personvern</a:t>
            </a:r>
          </a:p>
        </p:txBody>
      </p:sp>
      <p:sp>
        <p:nvSpPr>
          <p:cNvPr id="106498" name="Content Placeholder 2"/>
          <p:cNvSpPr>
            <a:spLocks noGrp="1"/>
          </p:cNvSpPr>
          <p:nvPr>
            <p:ph idx="1"/>
          </p:nvPr>
        </p:nvSpPr>
        <p:spPr>
          <a:xfrm>
            <a:off x="457200" y="1600200"/>
            <a:ext cx="8356600" cy="4525963"/>
          </a:xfrm>
        </p:spPr>
        <p:txBody>
          <a:bodyPr/>
          <a:lstStyle/>
          <a:p>
            <a:pPr eaLnBrk="1" hangingPunct="1">
              <a:spcAft>
                <a:spcPts val="600"/>
              </a:spcAft>
            </a:pPr>
            <a:r>
              <a:rPr lang="nb-NO" sz="2400" smtClean="0"/>
              <a:t>hensynet til testbrukers opplevelse går foran testens hensikt</a:t>
            </a:r>
          </a:p>
          <a:p>
            <a:pPr eaLnBrk="1" hangingPunct="1">
              <a:spcAft>
                <a:spcPts val="600"/>
              </a:spcAft>
            </a:pPr>
            <a:r>
              <a:rPr lang="nb-NO" sz="2400" smtClean="0"/>
              <a:t>deltagere har i utgangspunkt krav på anonymitet</a:t>
            </a:r>
          </a:p>
          <a:p>
            <a:pPr lvl="1" eaLnBrk="1" hangingPunct="1">
              <a:spcAft>
                <a:spcPts val="600"/>
              </a:spcAft>
            </a:pPr>
            <a:r>
              <a:rPr lang="nb-NO" sz="2000" smtClean="0"/>
              <a:t>ingen hemmelig observasjon</a:t>
            </a:r>
          </a:p>
          <a:p>
            <a:pPr lvl="1" eaLnBrk="1" hangingPunct="1">
              <a:spcAft>
                <a:spcPts val="600"/>
              </a:spcAft>
            </a:pPr>
            <a:r>
              <a:rPr lang="nb-NO" sz="2000" smtClean="0"/>
              <a:t>skriftlig samtykke til opptak og gjenbruk</a:t>
            </a:r>
          </a:p>
          <a:p>
            <a:pPr lvl="1" eaLnBrk="1" hangingPunct="1">
              <a:spcAft>
                <a:spcPts val="600"/>
              </a:spcAft>
            </a:pPr>
            <a:r>
              <a:rPr lang="nb-NO" sz="2000" smtClean="0"/>
              <a:t>ikke kopier / distribuer opptak</a:t>
            </a:r>
          </a:p>
          <a:p>
            <a:pPr lvl="1" eaLnBrk="1" hangingPunct="1">
              <a:spcAft>
                <a:spcPts val="600"/>
              </a:spcAft>
            </a:pPr>
            <a:r>
              <a:rPr lang="nb-NO" sz="2000" smtClean="0"/>
              <a:t>vis opptak kun som avtalt</a:t>
            </a:r>
          </a:p>
          <a:p>
            <a:pPr lvl="1" eaLnBrk="1" hangingPunct="1">
              <a:spcAft>
                <a:spcPts val="600"/>
              </a:spcAft>
            </a:pPr>
            <a:r>
              <a:rPr lang="nb-NO" sz="2000" smtClean="0"/>
              <a:t>slett opptak som avtalt eller når som helst på deltagers oppfordring</a:t>
            </a:r>
          </a:p>
          <a:p>
            <a:pPr eaLnBrk="1" hangingPunct="1">
              <a:spcAft>
                <a:spcPts val="600"/>
              </a:spcAft>
            </a:pPr>
            <a:r>
              <a:rPr lang="nb-NO" sz="2400" smtClean="0"/>
              <a:t>interne brukere skal ikke observeres av nære kollegaer eller ledere</a:t>
            </a:r>
          </a:p>
          <a:p>
            <a:pPr eaLnBrk="1" hangingPunct="1">
              <a:spcAft>
                <a:spcPts val="600"/>
              </a:spcAft>
            </a:pPr>
            <a:endParaRPr lang="nb-NO" sz="2400" smtClean="0"/>
          </a:p>
          <a:p>
            <a:pPr lvl="1" eaLnBrk="1" hangingPunct="1">
              <a:spcAft>
                <a:spcPts val="600"/>
              </a:spcAft>
              <a:buFont typeface="Arial" charset="0"/>
              <a:buNone/>
            </a:pPr>
            <a:endParaRPr lang="nb-NO"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71500" y="1244600"/>
            <a:ext cx="1092200" cy="5715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planen</a:t>
            </a:r>
          </a:p>
        </p:txBody>
      </p:sp>
      <p:sp>
        <p:nvSpPr>
          <p:cNvPr id="5" name="Rectangle 4"/>
          <p:cNvSpPr/>
          <p:nvPr/>
        </p:nvSpPr>
        <p:spPr>
          <a:xfrm>
            <a:off x="1784350" y="1244600"/>
            <a:ext cx="11366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brukere</a:t>
            </a:r>
          </a:p>
        </p:txBody>
      </p:sp>
      <p:sp>
        <p:nvSpPr>
          <p:cNvPr id="6" name="Rectangle 5"/>
          <p:cNvSpPr/>
          <p:nvPr/>
        </p:nvSpPr>
        <p:spPr>
          <a:xfrm>
            <a:off x="3041650" y="1244600"/>
            <a:ext cx="12509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oppgaver</a:t>
            </a:r>
          </a:p>
        </p:txBody>
      </p:sp>
      <p:sp>
        <p:nvSpPr>
          <p:cNvPr id="7" name="Rectangular Callout 6"/>
          <p:cNvSpPr/>
          <p:nvPr/>
        </p:nvSpPr>
        <p:spPr>
          <a:xfrm>
            <a:off x="4387850" y="1244600"/>
            <a:ext cx="1301750" cy="584200"/>
          </a:xfrm>
          <a:prstGeom prst="wedgeRectCallout">
            <a:avLst>
              <a:gd name="adj1" fmla="val -42284"/>
              <a:gd name="adj2" fmla="val 86413"/>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observere</a:t>
            </a:r>
          </a:p>
        </p:txBody>
      </p:sp>
      <p:sp>
        <p:nvSpPr>
          <p:cNvPr id="8" name="Rectangle 7"/>
          <p:cNvSpPr/>
          <p:nvPr/>
        </p:nvSpPr>
        <p:spPr>
          <a:xfrm>
            <a:off x="5803900" y="1244600"/>
            <a:ext cx="106680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lede</a:t>
            </a:r>
          </a:p>
        </p:txBody>
      </p:sp>
      <p:sp>
        <p:nvSpPr>
          <p:cNvPr id="9" name="Rectangle 8"/>
          <p:cNvSpPr/>
          <p:nvPr/>
        </p:nvSpPr>
        <p:spPr>
          <a:xfrm>
            <a:off x="69913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beslutte</a:t>
            </a:r>
          </a:p>
        </p:txBody>
      </p:sp>
      <p:sp>
        <p:nvSpPr>
          <p:cNvPr id="11" name="Content Placeholder 10"/>
          <p:cNvSpPr>
            <a:spLocks noGrp="1"/>
          </p:cNvSpPr>
          <p:nvPr>
            <p:ph idx="1"/>
          </p:nvPr>
        </p:nvSpPr>
        <p:spPr>
          <a:xfrm>
            <a:off x="1511300" y="3340100"/>
            <a:ext cx="6959600" cy="889000"/>
          </a:xfrm>
        </p:spPr>
        <p:txBody>
          <a:bodyPr rtlCol="0">
            <a:normAutofit lnSpcReduction="10000"/>
          </a:bodyPr>
          <a:lstStyle/>
          <a:p>
            <a:pPr eaLnBrk="1" fontAlgn="auto" hangingPunct="1">
              <a:spcAft>
                <a:spcPts val="0"/>
              </a:spcAft>
              <a:buFont typeface="Arial"/>
              <a:buChar char="•"/>
              <a:defRPr/>
            </a:pPr>
            <a:r>
              <a:rPr lang="nb-NO" sz="2400"/>
              <a:t>trener på observasjon: opptak av flyttemelding</a:t>
            </a:r>
          </a:p>
          <a:p>
            <a:pPr eaLnBrk="1" fontAlgn="auto" hangingPunct="1">
              <a:spcAft>
                <a:spcPts val="0"/>
              </a:spcAft>
              <a:buFont typeface="Arial"/>
              <a:buChar char="•"/>
              <a:defRPr/>
            </a:pPr>
            <a:r>
              <a:rPr lang="nb-NO" sz="2400"/>
              <a:t>observatører må kjenne ”riktig” bruk</a:t>
            </a:r>
          </a:p>
          <a:p>
            <a:pPr eaLnBrk="1" fontAlgn="auto" hangingPunct="1">
              <a:spcAft>
                <a:spcPts val="0"/>
              </a:spcAft>
              <a:buFont typeface="Arial"/>
              <a:buChar char="•"/>
              <a:defRPr/>
            </a:pPr>
            <a:endParaRPr lang="nb-NO" sz="2000"/>
          </a:p>
          <a:p>
            <a:pPr eaLnBrk="1" fontAlgn="auto" hangingPunct="1">
              <a:spcAft>
                <a:spcPts val="0"/>
              </a:spcAft>
              <a:buFont typeface="Arial"/>
              <a:buChar char="•"/>
              <a:defRPr/>
            </a:pPr>
            <a:endParaRPr lang="nb-NO" sz="2000"/>
          </a:p>
        </p:txBody>
      </p:sp>
      <p:sp>
        <p:nvSpPr>
          <p:cNvPr id="12" name="TextBox 11"/>
          <p:cNvSpPr txBox="1"/>
          <p:nvPr/>
        </p:nvSpPr>
        <p:spPr>
          <a:xfrm>
            <a:off x="1689100" y="2260600"/>
            <a:ext cx="6146800" cy="923925"/>
          </a:xfrm>
          <a:prstGeom prst="rect">
            <a:avLst/>
          </a:prstGeom>
          <a:noFill/>
        </p:spPr>
        <p:txBody>
          <a:bodyPr>
            <a:spAutoFit/>
          </a:bodyPr>
          <a:lstStyle/>
          <a:p>
            <a:pPr fontAlgn="auto">
              <a:spcBef>
                <a:spcPts val="0"/>
              </a:spcBef>
              <a:spcAft>
                <a:spcPts val="0"/>
              </a:spcAft>
              <a:defRPr/>
            </a:pPr>
            <a:r>
              <a:rPr lang="nb-NO" b="1">
                <a:solidFill>
                  <a:schemeClr val="accent4">
                    <a:lumMod val="75000"/>
                  </a:schemeClr>
                </a:solidFill>
                <a:latin typeface="+mn-lt"/>
                <a:cs typeface="+mn-cs"/>
              </a:rPr>
              <a:t>dokumenter: </a:t>
            </a:r>
          </a:p>
          <a:p>
            <a:pPr fontAlgn="auto">
              <a:spcBef>
                <a:spcPts val="0"/>
              </a:spcBef>
              <a:spcAft>
                <a:spcPts val="0"/>
              </a:spcAft>
              <a:defRPr/>
            </a:pPr>
            <a:r>
              <a:rPr lang="nb-NO" b="1">
                <a:solidFill>
                  <a:schemeClr val="accent4">
                    <a:lumMod val="75000"/>
                  </a:schemeClr>
                </a:solidFill>
                <a:latin typeface="+mn-lt"/>
                <a:cs typeface="+mn-cs"/>
              </a:rPr>
              <a:t>test og obs ark flyttemelding.docx</a:t>
            </a:r>
          </a:p>
          <a:p>
            <a:pPr fontAlgn="auto">
              <a:spcBef>
                <a:spcPts val="0"/>
              </a:spcBef>
              <a:spcAft>
                <a:spcPts val="0"/>
              </a:spcAft>
              <a:defRPr/>
            </a:pPr>
            <a:r>
              <a:rPr lang="nb-NO" b="1">
                <a:solidFill>
                  <a:schemeClr val="accent4">
                    <a:lumMod val="75000"/>
                  </a:schemeClr>
                </a:solidFill>
                <a:latin typeface="+mn-lt"/>
                <a:cs typeface="+mn-cs"/>
              </a:rPr>
              <a:t>instruks for observatører og testleder.docx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pPr eaLnBrk="1" hangingPunct="1"/>
            <a:r>
              <a:rPr lang="nb-NO" smtClean="0"/>
              <a:t>instruks for observatører</a:t>
            </a:r>
          </a:p>
        </p:txBody>
      </p:sp>
      <p:sp>
        <p:nvSpPr>
          <p:cNvPr id="3" name="Content Placeholder 2"/>
          <p:cNvSpPr>
            <a:spLocks noGrp="1"/>
          </p:cNvSpPr>
          <p:nvPr>
            <p:ph idx="1"/>
          </p:nvPr>
        </p:nvSpPr>
        <p:spPr>
          <a:xfrm>
            <a:off x="457200" y="1600200"/>
            <a:ext cx="8001000" cy="4525963"/>
          </a:xfrm>
        </p:spPr>
        <p:txBody>
          <a:bodyPr rtlCol="0">
            <a:normAutofit fontScale="62500" lnSpcReduction="20000"/>
          </a:bodyPr>
          <a:lstStyle/>
          <a:p>
            <a:pPr marL="514350" indent="-514350" eaLnBrk="1" fontAlgn="auto" hangingPunct="1">
              <a:spcAft>
                <a:spcPts val="1800"/>
              </a:spcAft>
              <a:buFont typeface="+mj-lt"/>
              <a:buAutoNum type="arabicPeriod"/>
              <a:defRPr/>
            </a:pPr>
            <a:r>
              <a:rPr lang="nb-NO" b="1"/>
              <a:t>Møt testbruker med respekt. </a:t>
            </a:r>
          </a:p>
          <a:p>
            <a:pPr marL="514350" indent="-514350" eaLnBrk="1" fontAlgn="auto" hangingPunct="1">
              <a:spcAft>
                <a:spcPts val="1800"/>
              </a:spcAft>
              <a:buFont typeface="+mj-lt"/>
              <a:buAutoNum type="arabicPeriod"/>
              <a:defRPr/>
            </a:pPr>
            <a:r>
              <a:rPr lang="nb-NO"/>
              <a:t>Les gjennom skriptet. Pass på at du forstår hva du er bedt om å registrere.</a:t>
            </a:r>
          </a:p>
          <a:p>
            <a:pPr marL="514350" indent="-514350" eaLnBrk="1" fontAlgn="auto" hangingPunct="1">
              <a:spcAft>
                <a:spcPts val="1800"/>
              </a:spcAft>
              <a:buFont typeface="+mj-lt"/>
              <a:buAutoNum type="arabicPeriod"/>
              <a:defRPr/>
            </a:pPr>
            <a:r>
              <a:rPr lang="nb-NO"/>
              <a:t>Notere et par ord om hva brukeren sier eller gjør som får deg til å velge ja, tja eller nei.</a:t>
            </a:r>
          </a:p>
          <a:p>
            <a:pPr marL="514350" indent="-514350" eaLnBrk="1" fontAlgn="auto" hangingPunct="1">
              <a:spcAft>
                <a:spcPts val="1800"/>
              </a:spcAft>
              <a:buFont typeface="+mj-lt"/>
              <a:buAutoNum type="arabicPeriod"/>
              <a:defRPr/>
            </a:pPr>
            <a:r>
              <a:rPr lang="nb-NO"/>
              <a:t>Noter evt. spørsmål som du ønsker å stille til brukeren.</a:t>
            </a:r>
          </a:p>
          <a:p>
            <a:pPr marL="514350" indent="-514350" eaLnBrk="1" fontAlgn="auto" hangingPunct="1">
              <a:spcAft>
                <a:spcPts val="1800"/>
              </a:spcAft>
              <a:buFont typeface="+mj-lt"/>
              <a:buAutoNum type="arabicPeriod"/>
              <a:defRPr/>
            </a:pPr>
            <a:r>
              <a:rPr lang="nb-NO"/>
              <a:t>Tenk terskler og barrierer: hva hindrer brukeren i å gjøre det vi vil?</a:t>
            </a:r>
          </a:p>
          <a:p>
            <a:pPr marL="514350" indent="-514350" eaLnBrk="1" fontAlgn="auto" hangingPunct="1">
              <a:spcAft>
                <a:spcPts val="1800"/>
              </a:spcAft>
              <a:buFont typeface="+mj-lt"/>
              <a:buAutoNum type="arabicPeriod"/>
              <a:defRPr/>
            </a:pPr>
            <a:r>
              <a:rPr lang="nb-NO"/>
              <a:t>Noter hvis testleder jukser (veileder).</a:t>
            </a:r>
          </a:p>
          <a:p>
            <a:pPr marL="514350" indent="-514350" eaLnBrk="1" fontAlgn="auto" hangingPunct="1">
              <a:spcAft>
                <a:spcPts val="1800"/>
              </a:spcAft>
              <a:buFont typeface="+mj-lt"/>
              <a:buAutoNum type="arabicPeriod"/>
              <a:defRPr/>
            </a:pPr>
            <a:r>
              <a:rPr lang="nb-NO"/>
              <a:t>Forstyr ikke. Spar kommentarer og diskusjon til etter bruker har gått.</a:t>
            </a:r>
          </a:p>
          <a:p>
            <a:pPr marL="514350" indent="-514350" eaLnBrk="1" fontAlgn="auto" hangingPunct="1">
              <a:spcAft>
                <a:spcPts val="0"/>
              </a:spcAft>
              <a:buFont typeface="+mj-lt"/>
              <a:buAutoNum type="arabicPeriod"/>
              <a:defRPr/>
            </a:pPr>
            <a:endParaRPr lang="nb-NO"/>
          </a:p>
          <a:p>
            <a:pPr marL="514350" indent="-514350" eaLnBrk="1" fontAlgn="auto" hangingPunct="1">
              <a:spcAft>
                <a:spcPts val="0"/>
              </a:spcAft>
              <a:buFont typeface="+mj-lt"/>
              <a:buAutoNum type="arabicPeriod"/>
              <a:defRPr/>
            </a:pPr>
            <a:endParaRPr lang="nb-NO"/>
          </a:p>
        </p:txBody>
      </p:sp>
      <p:sp>
        <p:nvSpPr>
          <p:cNvPr id="108547" name="TextBox 3"/>
          <p:cNvSpPr txBox="1">
            <a:spLocks noChangeArrowheads="1"/>
          </p:cNvSpPr>
          <p:nvPr/>
        </p:nvSpPr>
        <p:spPr bwMode="auto">
          <a:xfrm>
            <a:off x="3695700" y="6248400"/>
            <a:ext cx="4876800" cy="369888"/>
          </a:xfrm>
          <a:prstGeom prst="rect">
            <a:avLst/>
          </a:prstGeom>
          <a:noFill/>
          <a:ln w="9525">
            <a:noFill/>
            <a:miter lim="800000"/>
            <a:headEnd/>
            <a:tailEnd/>
          </a:ln>
        </p:spPr>
        <p:txBody>
          <a:bodyPr wrap="none">
            <a:spAutoFit/>
          </a:bodyPr>
          <a:lstStyle/>
          <a:p>
            <a:r>
              <a:rPr lang="nb-NO">
                <a:latin typeface="Calibri" pitchFamily="34" charset="0"/>
              </a:rPr>
              <a:t>Fritt etter Steve Krug: ”Rocket Surgery Made Easy”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itle 8"/>
          <p:cNvSpPr>
            <a:spLocks noGrp="1"/>
          </p:cNvSpPr>
          <p:nvPr>
            <p:ph type="title"/>
          </p:nvPr>
        </p:nvSpPr>
        <p:spPr/>
        <p:txBody>
          <a:bodyPr rtlCol="0">
            <a:normAutofit/>
          </a:bodyPr>
          <a:lstStyle/>
          <a:p>
            <a:pPr eaLnBrk="1" fontAlgn="auto" hangingPunct="1">
              <a:spcAft>
                <a:spcPts val="0"/>
              </a:spcAft>
              <a:defRPr/>
            </a:pPr>
            <a:r>
              <a:rPr lang="nb-NO"/>
              <a:t>brukervennlighetstest</a:t>
            </a:r>
            <a:endParaRPr lang="nb-NO" i="1">
              <a:solidFill>
                <a:schemeClr val="accent4">
                  <a:lumMod val="75000"/>
                </a:schemeClr>
              </a:solidFill>
            </a:endParaRPr>
          </a:p>
        </p:txBody>
      </p:sp>
      <p:sp>
        <p:nvSpPr>
          <p:cNvPr id="54274" name="Content Placeholder 10"/>
          <p:cNvSpPr>
            <a:spLocks noGrp="1"/>
          </p:cNvSpPr>
          <p:nvPr>
            <p:ph sz="half" idx="2"/>
          </p:nvPr>
        </p:nvSpPr>
        <p:spPr>
          <a:xfrm>
            <a:off x="4686300" y="2768600"/>
            <a:ext cx="4038600" cy="2616200"/>
          </a:xfrm>
        </p:spPr>
        <p:txBody>
          <a:bodyPr/>
          <a:lstStyle/>
          <a:p>
            <a:pPr eaLnBrk="1" hangingPunct="1"/>
            <a:r>
              <a:rPr lang="nb-NO" smtClean="0">
                <a:solidFill>
                  <a:srgbClr val="881A87"/>
                </a:solidFill>
              </a:rPr>
              <a:t>&lt; 1 dag</a:t>
            </a:r>
          </a:p>
          <a:p>
            <a:pPr eaLnBrk="1" hangingPunct="1"/>
            <a:r>
              <a:rPr lang="nb-NO" smtClean="0">
                <a:solidFill>
                  <a:srgbClr val="881A87"/>
                </a:solidFill>
              </a:rPr>
              <a:t>all play</a:t>
            </a:r>
          </a:p>
          <a:p>
            <a:pPr eaLnBrk="1" hangingPunct="1"/>
            <a:r>
              <a:rPr lang="nb-NO" smtClean="0">
                <a:solidFill>
                  <a:srgbClr val="881A87"/>
                </a:solidFill>
              </a:rPr>
              <a:t>finne de viktigste problemene</a:t>
            </a:r>
          </a:p>
          <a:p>
            <a:pPr eaLnBrk="1" hangingPunct="1"/>
            <a:r>
              <a:rPr lang="nb-NO" smtClean="0">
                <a:solidFill>
                  <a:srgbClr val="881A87"/>
                </a:solidFill>
              </a:rPr>
              <a:t>føre til aksjon</a:t>
            </a:r>
          </a:p>
          <a:p>
            <a:pPr eaLnBrk="1" hangingPunct="1"/>
            <a:endParaRPr lang="nb-NO" smtClean="0">
              <a:solidFill>
                <a:srgbClr val="881A87"/>
              </a:solidFill>
            </a:endParaRPr>
          </a:p>
          <a:p>
            <a:pPr eaLnBrk="1" hangingPunct="1"/>
            <a:endParaRPr lang="nb-NO" smtClean="0">
              <a:solidFill>
                <a:srgbClr val="881A87"/>
              </a:solidFill>
            </a:endParaRPr>
          </a:p>
          <a:p>
            <a:pPr eaLnBrk="1" hangingPunct="1"/>
            <a:endParaRPr lang="nb-NO" smtClean="0">
              <a:solidFill>
                <a:srgbClr val="881A87"/>
              </a:solidFill>
            </a:endParaRPr>
          </a:p>
        </p:txBody>
      </p:sp>
      <p:sp>
        <p:nvSpPr>
          <p:cNvPr id="5" name="TextBox 4"/>
          <p:cNvSpPr txBox="1"/>
          <p:nvPr/>
        </p:nvSpPr>
        <p:spPr>
          <a:xfrm>
            <a:off x="3175000" y="1257300"/>
            <a:ext cx="2647950" cy="523875"/>
          </a:xfrm>
          <a:prstGeom prst="rect">
            <a:avLst/>
          </a:prstGeom>
          <a:noFill/>
        </p:spPr>
        <p:txBody>
          <a:bodyPr wrap="none">
            <a:spAutoFit/>
          </a:bodyPr>
          <a:lstStyle/>
          <a:p>
            <a:pPr fontAlgn="auto">
              <a:spcBef>
                <a:spcPts val="0"/>
              </a:spcBef>
              <a:spcAft>
                <a:spcPts val="0"/>
              </a:spcAft>
              <a:defRPr/>
            </a:pPr>
            <a:r>
              <a:rPr lang="nb-NO" sz="2800" b="1">
                <a:solidFill>
                  <a:schemeClr val="accent6">
                    <a:lumMod val="75000"/>
                  </a:schemeClr>
                </a:solidFill>
                <a:latin typeface="+mn-lt"/>
                <a:cs typeface="+mn-cs"/>
              </a:rPr>
              <a:t>WORKSHOP STIL</a:t>
            </a:r>
          </a:p>
        </p:txBody>
      </p:sp>
      <p:pic>
        <p:nvPicPr>
          <p:cNvPr id="54276" name="Picture 5"/>
          <p:cNvPicPr>
            <a:picLocks noChangeAspect="1"/>
          </p:cNvPicPr>
          <p:nvPr/>
        </p:nvPicPr>
        <p:blipFill>
          <a:blip r:embed="rId3"/>
          <a:srcRect b="18069"/>
          <a:stretch>
            <a:fillRect/>
          </a:stretch>
        </p:blipFill>
        <p:spPr bwMode="auto">
          <a:xfrm>
            <a:off x="911225" y="2235200"/>
            <a:ext cx="3086100" cy="381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pPr eaLnBrk="1" hangingPunct="1"/>
            <a:r>
              <a:rPr lang="nb-NO" smtClean="0"/>
              <a:t>instruks for testleder</a:t>
            </a:r>
          </a:p>
        </p:txBody>
      </p:sp>
      <p:sp>
        <p:nvSpPr>
          <p:cNvPr id="3" name="Content Placeholder 2"/>
          <p:cNvSpPr>
            <a:spLocks noGrp="1"/>
          </p:cNvSpPr>
          <p:nvPr>
            <p:ph idx="1"/>
          </p:nvPr>
        </p:nvSpPr>
        <p:spPr>
          <a:xfrm>
            <a:off x="469900" y="1346200"/>
            <a:ext cx="8674100" cy="5105400"/>
          </a:xfrm>
        </p:spPr>
        <p:txBody>
          <a:bodyPr rtlCol="0">
            <a:normAutofit fontScale="70000" lnSpcReduction="20000"/>
          </a:bodyPr>
          <a:lstStyle/>
          <a:p>
            <a:pPr marL="514350" indent="-514350" eaLnBrk="1" fontAlgn="auto" hangingPunct="1">
              <a:spcAft>
                <a:spcPts val="1200"/>
              </a:spcAft>
              <a:buFont typeface="+mj-lt"/>
              <a:buAutoNum type="arabicPeriod"/>
              <a:defRPr/>
            </a:pPr>
            <a:r>
              <a:rPr lang="nb-NO" b="1"/>
              <a:t>Møt testbruker med respekt. </a:t>
            </a:r>
          </a:p>
          <a:p>
            <a:pPr marL="514350" indent="-514350" eaLnBrk="1" fontAlgn="auto" hangingPunct="1">
              <a:spcAft>
                <a:spcPts val="1200"/>
              </a:spcAft>
              <a:buFont typeface="+mj-lt"/>
              <a:buAutoNum type="arabicPeriod"/>
              <a:defRPr/>
            </a:pPr>
            <a:r>
              <a:rPr lang="nb-NO"/>
              <a:t>Følg testskriptet.</a:t>
            </a:r>
          </a:p>
          <a:p>
            <a:pPr marL="514350" indent="-514350" eaLnBrk="1" fontAlgn="auto" hangingPunct="1">
              <a:spcAft>
                <a:spcPts val="1200"/>
              </a:spcAft>
              <a:buFont typeface="+mj-lt"/>
              <a:buAutoNum type="arabicPeriod"/>
              <a:defRPr/>
            </a:pPr>
            <a:r>
              <a:rPr lang="nb-NO"/>
              <a:t>Unngå å veilede brukeren med ord, kroppspråk, oppmuntrende lyder, ansiktsuttrykk. Sett deg litt bak brukeren og til siden, og ti stille så mye du kan.	</a:t>
            </a:r>
          </a:p>
          <a:p>
            <a:pPr marL="514350" indent="-514350" eaLnBrk="1" fontAlgn="auto" hangingPunct="1">
              <a:spcAft>
                <a:spcPts val="1200"/>
              </a:spcAft>
              <a:buFont typeface="+mj-lt"/>
              <a:buAutoNum type="arabicPeriod"/>
              <a:defRPr/>
            </a:pPr>
            <a:r>
              <a:rPr lang="nb-NO"/>
              <a:t>Hjelpe brukeren til å fokusere på oppgaven</a:t>
            </a:r>
          </a:p>
          <a:p>
            <a:pPr marL="914400" lvl="1" indent="-514350" eaLnBrk="1" fontAlgn="auto" hangingPunct="1">
              <a:spcAft>
                <a:spcPts val="1200"/>
              </a:spcAft>
              <a:buFont typeface="Arial"/>
              <a:buChar char="–"/>
              <a:defRPr/>
            </a:pPr>
            <a:r>
              <a:rPr lang="nb-NO"/>
              <a:t>gi oppgaven til dem på papir; be bruker lese oppgaven høyt, minn dem om oppgaven om nødvendig: ”Les oppgaven en gang til, er du snill</a:t>
            </a:r>
            <a:r>
              <a:rPr lang="en-US"/>
              <a:t>…”</a:t>
            </a:r>
            <a:endParaRPr lang="nb-NO"/>
          </a:p>
          <a:p>
            <a:pPr marL="514350" indent="-514350" eaLnBrk="1" fontAlgn="auto" hangingPunct="1">
              <a:spcAft>
                <a:spcPts val="1200"/>
              </a:spcAft>
              <a:buFont typeface="+mj-lt"/>
              <a:buAutoNum type="arabicPeriod"/>
              <a:defRPr/>
            </a:pPr>
            <a:r>
              <a:rPr lang="nb-NO"/>
              <a:t>Få brukeren til å prate:</a:t>
            </a:r>
          </a:p>
          <a:p>
            <a:pPr marL="914400" lvl="1" indent="-514350" eaLnBrk="1" fontAlgn="auto" hangingPunct="1">
              <a:spcAft>
                <a:spcPts val="1200"/>
              </a:spcAft>
              <a:buFont typeface="Arial"/>
              <a:buChar char="–"/>
              <a:defRPr/>
            </a:pPr>
            <a:r>
              <a:rPr lang="nb-NO"/>
              <a:t>Hva ser du?</a:t>
            </a:r>
          </a:p>
          <a:p>
            <a:pPr marL="914400" lvl="1" indent="-514350" eaLnBrk="1" fontAlgn="auto" hangingPunct="1">
              <a:spcAft>
                <a:spcPts val="1200"/>
              </a:spcAft>
              <a:buFont typeface="Arial"/>
              <a:buChar char="–"/>
              <a:defRPr/>
            </a:pPr>
            <a:r>
              <a:rPr lang="nb-NO"/>
              <a:t>Hva tenker du?</a:t>
            </a:r>
          </a:p>
          <a:p>
            <a:pPr marL="914400" lvl="1" indent="-514350" eaLnBrk="1" fontAlgn="auto" hangingPunct="1">
              <a:spcAft>
                <a:spcPts val="1200"/>
              </a:spcAft>
              <a:buFont typeface="Arial"/>
              <a:buChar char="–"/>
              <a:defRPr/>
            </a:pPr>
            <a:r>
              <a:rPr lang="nb-NO"/>
              <a:t>Hvis de stiller spørsmål, svarer du ”hva tror du?”</a:t>
            </a:r>
          </a:p>
          <a:p>
            <a:pPr marL="514350" indent="-514350" eaLnBrk="1" fontAlgn="auto" hangingPunct="1">
              <a:spcAft>
                <a:spcPts val="0"/>
              </a:spcAft>
              <a:buFont typeface="+mj-lt"/>
              <a:buAutoNum type="arabicPeriod"/>
              <a:defRPr/>
            </a:pPr>
            <a:endParaRPr lang="nb-NO"/>
          </a:p>
          <a:p>
            <a:pPr marL="514350" indent="-514350" eaLnBrk="1" fontAlgn="auto" hangingPunct="1">
              <a:spcAft>
                <a:spcPts val="0"/>
              </a:spcAft>
              <a:buFont typeface="+mj-lt"/>
              <a:buAutoNum type="arabicPeriod"/>
              <a:defRPr/>
            </a:pPr>
            <a:endParaRPr lang="nb-NO"/>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pPr eaLnBrk="1" hangingPunct="1"/>
            <a:r>
              <a:rPr lang="nb-NO" smtClean="0"/>
              <a:t>testleder - hvordan avbryte</a:t>
            </a:r>
          </a:p>
        </p:txBody>
      </p:sp>
      <p:sp>
        <p:nvSpPr>
          <p:cNvPr id="3" name="Content Placeholder 2"/>
          <p:cNvSpPr>
            <a:spLocks noGrp="1"/>
          </p:cNvSpPr>
          <p:nvPr>
            <p:ph idx="1"/>
          </p:nvPr>
        </p:nvSpPr>
        <p:spPr/>
        <p:txBody>
          <a:bodyPr rtlCol="0">
            <a:normAutofit fontScale="70000" lnSpcReduction="20000"/>
          </a:bodyPr>
          <a:lstStyle/>
          <a:p>
            <a:pPr marL="0" indent="12700" eaLnBrk="1" fontAlgn="auto" hangingPunct="1">
              <a:spcAft>
                <a:spcPts val="0"/>
              </a:spcAft>
              <a:buFont typeface="Arial"/>
              <a:buNone/>
              <a:defRPr/>
            </a:pPr>
            <a:r>
              <a:rPr lang="en-US"/>
              <a:t> Avbryte om </a:t>
            </a:r>
          </a:p>
          <a:p>
            <a:pPr marL="444500" indent="-266700" eaLnBrk="1" fontAlgn="auto" hangingPunct="1">
              <a:spcAft>
                <a:spcPts val="0"/>
              </a:spcAft>
              <a:buFont typeface="Arial"/>
              <a:buChar char="•"/>
              <a:defRPr/>
            </a:pPr>
            <a:r>
              <a:rPr lang="en-US"/>
              <a:t>brukeren sliter følelsemessig uttrykker stress eller ubehag.</a:t>
            </a:r>
          </a:p>
          <a:p>
            <a:pPr marL="444500" indent="-266700" eaLnBrk="1" fontAlgn="auto" hangingPunct="1">
              <a:spcAft>
                <a:spcPts val="0"/>
              </a:spcAft>
              <a:buFont typeface="Arial"/>
              <a:buChar char="•"/>
              <a:defRPr/>
            </a:pPr>
            <a:r>
              <a:rPr lang="en-US"/>
              <a:t>tiden går, brukeren har gått i stå og du lærer ikke noe nytt</a:t>
            </a:r>
          </a:p>
          <a:p>
            <a:pPr marL="742950" indent="-742950" eaLnBrk="1" fontAlgn="auto" hangingPunct="1">
              <a:spcAft>
                <a:spcPts val="0"/>
              </a:spcAft>
              <a:buFont typeface="+mj-lt"/>
              <a:buAutoNum type="arabicPeriod"/>
              <a:defRPr/>
            </a:pPr>
            <a:endParaRPr lang="en-US" sz="4364"/>
          </a:p>
          <a:p>
            <a:pPr marL="971550" lvl="1" indent="-514350" eaLnBrk="1" fontAlgn="auto" hangingPunct="1">
              <a:spcAft>
                <a:spcPts val="0"/>
              </a:spcAft>
              <a:buFont typeface="+mj-lt"/>
              <a:buAutoNum type="arabicPeriod"/>
              <a:defRPr/>
            </a:pPr>
            <a:r>
              <a:rPr lang="en-US" sz="3273"/>
              <a:t>HINT IKKE!!!!</a:t>
            </a:r>
          </a:p>
          <a:p>
            <a:pPr marL="971550" lvl="1" indent="-514350" eaLnBrk="1" fontAlgn="auto" hangingPunct="1">
              <a:spcAft>
                <a:spcPts val="0"/>
              </a:spcAft>
              <a:buFont typeface="+mj-lt"/>
              <a:buAutoNum type="arabicPeriod"/>
              <a:defRPr/>
            </a:pPr>
            <a:r>
              <a:rPr lang="en-US" sz="3273"/>
              <a:t>“Fint, det var nyttig å se. Vi har mer å gjøre, så la oss gå videre til neste oppgave.”  </a:t>
            </a:r>
          </a:p>
          <a:p>
            <a:pPr marL="971550" lvl="1" indent="-514350" eaLnBrk="1" fontAlgn="auto" hangingPunct="1">
              <a:spcAft>
                <a:spcPts val="0"/>
              </a:spcAft>
              <a:buFont typeface="+mj-lt"/>
              <a:buAutoNum type="arabicPeriod"/>
              <a:defRPr/>
            </a:pPr>
            <a:r>
              <a:rPr lang="en-US" sz="3273"/>
              <a:t>Sett om nødvendig systemet til riktig utgangspunkt for neste oppgave. </a:t>
            </a:r>
          </a:p>
          <a:p>
            <a:pPr marL="971550" lvl="1" indent="-514350" eaLnBrk="1" fontAlgn="auto" hangingPunct="1">
              <a:spcAft>
                <a:spcPts val="0"/>
              </a:spcAft>
              <a:buFont typeface="+mj-lt"/>
              <a:buAutoNum type="arabicPeriod"/>
              <a:defRPr/>
            </a:pPr>
            <a:r>
              <a:rPr lang="en-US" sz="3273"/>
              <a:t>Si “Ok, da starter vi herfra..:” </a:t>
            </a:r>
          </a:p>
          <a:p>
            <a:pPr marL="971550" lvl="1" indent="-514350" eaLnBrk="1" fontAlgn="auto" hangingPunct="1">
              <a:spcAft>
                <a:spcPts val="0"/>
              </a:spcAft>
              <a:buFont typeface="+mj-lt"/>
              <a:buAutoNum type="arabicPeriod"/>
              <a:defRPr/>
            </a:pPr>
            <a:r>
              <a:rPr lang="en-US" sz="3273"/>
              <a:t>Gi neste oppgave.</a:t>
            </a:r>
          </a:p>
          <a:p>
            <a:pPr marL="514350" indent="-514350" eaLnBrk="1" fontAlgn="auto" hangingPunct="1">
              <a:spcAft>
                <a:spcPts val="0"/>
              </a:spcAft>
              <a:buFont typeface="Arial"/>
              <a:buNone/>
              <a:defRPr/>
            </a:pPr>
            <a:r>
              <a:rPr lang="en-US"/>
              <a:t> </a:t>
            </a:r>
          </a:p>
          <a:p>
            <a:pPr eaLnBrk="1" fontAlgn="auto" hangingPunct="1">
              <a:spcAft>
                <a:spcPts val="0"/>
              </a:spcAft>
              <a:buFont typeface="Arial"/>
              <a:buChar char="•"/>
              <a:defRPr/>
            </a:pPr>
            <a:endParaRPr lang="nb-NO"/>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pPr eaLnBrk="1" hangingPunct="1"/>
            <a:r>
              <a:rPr lang="nb-NO" smtClean="0"/>
              <a:t>øvelse</a:t>
            </a:r>
          </a:p>
        </p:txBody>
      </p:sp>
      <p:sp>
        <p:nvSpPr>
          <p:cNvPr id="110594" name="Content Placeholder 2"/>
          <p:cNvSpPr>
            <a:spLocks noGrp="1"/>
          </p:cNvSpPr>
          <p:nvPr>
            <p:ph idx="1"/>
          </p:nvPr>
        </p:nvSpPr>
        <p:spPr>
          <a:xfrm>
            <a:off x="1270000" y="1625600"/>
            <a:ext cx="6972300" cy="4525963"/>
          </a:xfrm>
        </p:spPr>
        <p:txBody>
          <a:bodyPr/>
          <a:lstStyle/>
          <a:p>
            <a:pPr eaLnBrk="1" hangingPunct="1"/>
            <a:r>
              <a:rPr lang="nb-NO" smtClean="0"/>
              <a:t>følg med på opptak 1 ”ønskelig bruk av flyttemelding”</a:t>
            </a:r>
          </a:p>
          <a:p>
            <a:pPr eaLnBrk="1" hangingPunct="1"/>
            <a:r>
              <a:rPr lang="nb-NO" smtClean="0"/>
              <a:t>observer opptak 2 ”brukertest av flyttemelding”, og fyll ut test og obs ark så riktig som mulig</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71500" y="1244600"/>
            <a:ext cx="1092200" cy="5715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planen</a:t>
            </a:r>
          </a:p>
        </p:txBody>
      </p:sp>
      <p:sp>
        <p:nvSpPr>
          <p:cNvPr id="5" name="Rectangle 4"/>
          <p:cNvSpPr/>
          <p:nvPr/>
        </p:nvSpPr>
        <p:spPr>
          <a:xfrm>
            <a:off x="1784350" y="1244600"/>
            <a:ext cx="11366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brukere</a:t>
            </a:r>
          </a:p>
        </p:txBody>
      </p:sp>
      <p:sp>
        <p:nvSpPr>
          <p:cNvPr id="6" name="Rectangle 5"/>
          <p:cNvSpPr/>
          <p:nvPr/>
        </p:nvSpPr>
        <p:spPr>
          <a:xfrm>
            <a:off x="3041650" y="1244600"/>
            <a:ext cx="12509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oppgaver</a:t>
            </a:r>
          </a:p>
        </p:txBody>
      </p:sp>
      <p:sp>
        <p:nvSpPr>
          <p:cNvPr id="7" name="Rectangle 6"/>
          <p:cNvSpPr/>
          <p:nvPr/>
        </p:nvSpPr>
        <p:spPr>
          <a:xfrm>
            <a:off x="43878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observere</a:t>
            </a:r>
          </a:p>
        </p:txBody>
      </p:sp>
      <p:sp>
        <p:nvSpPr>
          <p:cNvPr id="8" name="Rectangular Callout 7"/>
          <p:cNvSpPr/>
          <p:nvPr/>
        </p:nvSpPr>
        <p:spPr>
          <a:xfrm>
            <a:off x="5803900" y="1244600"/>
            <a:ext cx="1066800" cy="584200"/>
          </a:xfrm>
          <a:prstGeom prst="wedgeRectCallout">
            <a:avLst>
              <a:gd name="adj1" fmla="val -43452"/>
              <a:gd name="adj2" fmla="val 86413"/>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lede</a:t>
            </a:r>
          </a:p>
        </p:txBody>
      </p:sp>
      <p:sp>
        <p:nvSpPr>
          <p:cNvPr id="9" name="Rectangle 8"/>
          <p:cNvSpPr/>
          <p:nvPr/>
        </p:nvSpPr>
        <p:spPr>
          <a:xfrm>
            <a:off x="69913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beslutte</a:t>
            </a:r>
          </a:p>
        </p:txBody>
      </p:sp>
      <p:sp>
        <p:nvSpPr>
          <p:cNvPr id="11" name="Content Placeholder 10"/>
          <p:cNvSpPr>
            <a:spLocks noGrp="1"/>
          </p:cNvSpPr>
          <p:nvPr>
            <p:ph idx="1"/>
          </p:nvPr>
        </p:nvSpPr>
        <p:spPr>
          <a:xfrm>
            <a:off x="1511300" y="3340100"/>
            <a:ext cx="6959600" cy="2794000"/>
          </a:xfrm>
        </p:spPr>
        <p:txBody>
          <a:bodyPr rtlCol="0">
            <a:normAutofit lnSpcReduction="10000"/>
          </a:bodyPr>
          <a:lstStyle/>
          <a:p>
            <a:pPr eaLnBrk="1" fontAlgn="auto" hangingPunct="1">
              <a:spcAft>
                <a:spcPts val="0"/>
              </a:spcAft>
              <a:buFont typeface="Arial"/>
              <a:buChar char="•"/>
              <a:defRPr/>
            </a:pPr>
            <a:r>
              <a:rPr lang="nb-NO" sz="2400"/>
              <a:t>bestem hvem som er testleder</a:t>
            </a:r>
          </a:p>
          <a:p>
            <a:pPr lvl="1" eaLnBrk="1" fontAlgn="auto" hangingPunct="1">
              <a:spcAft>
                <a:spcPts val="0"/>
              </a:spcAft>
              <a:buFont typeface="Arial"/>
              <a:buChar char="–"/>
              <a:defRPr/>
            </a:pPr>
            <a:r>
              <a:rPr lang="nb-NO" sz="2000"/>
              <a:t>for Innledning</a:t>
            </a:r>
          </a:p>
          <a:p>
            <a:pPr lvl="1" eaLnBrk="1" fontAlgn="auto" hangingPunct="1">
              <a:spcAft>
                <a:spcPts val="0"/>
              </a:spcAft>
              <a:buFont typeface="Arial"/>
              <a:buChar char="–"/>
              <a:defRPr/>
            </a:pPr>
            <a:r>
              <a:rPr lang="nb-NO" sz="2000"/>
              <a:t>For Oppgaver</a:t>
            </a:r>
          </a:p>
          <a:p>
            <a:pPr lvl="1" eaLnBrk="1" fontAlgn="auto" hangingPunct="1">
              <a:spcAft>
                <a:spcPts val="0"/>
              </a:spcAft>
              <a:buFont typeface="Arial"/>
              <a:buChar char="–"/>
              <a:defRPr/>
            </a:pPr>
            <a:r>
              <a:rPr lang="nb-NO" sz="2000"/>
              <a:t>For Avslutning</a:t>
            </a:r>
          </a:p>
          <a:p>
            <a:pPr eaLnBrk="1" fontAlgn="auto" hangingPunct="1">
              <a:spcAft>
                <a:spcPts val="0"/>
              </a:spcAft>
              <a:buFont typeface="Arial"/>
              <a:buChar char="•"/>
              <a:defRPr/>
            </a:pPr>
            <a:r>
              <a:rPr lang="nb-NO" sz="2400"/>
              <a:t>sette opp deres testplass</a:t>
            </a:r>
          </a:p>
          <a:p>
            <a:pPr eaLnBrk="1" fontAlgn="auto" hangingPunct="1">
              <a:spcAft>
                <a:spcPts val="0"/>
              </a:spcAft>
              <a:buFont typeface="Arial"/>
              <a:buChar char="•"/>
              <a:defRPr/>
            </a:pPr>
            <a:r>
              <a:rPr lang="nb-NO" sz="2400"/>
              <a:t>se gjennom testskript en gang til</a:t>
            </a:r>
          </a:p>
          <a:p>
            <a:pPr eaLnBrk="1" fontAlgn="auto" hangingPunct="1">
              <a:spcAft>
                <a:spcPts val="0"/>
              </a:spcAft>
              <a:buFont typeface="Arial"/>
              <a:buChar char="•"/>
              <a:defRPr/>
            </a:pPr>
            <a:r>
              <a:rPr lang="nb-NO" sz="2400"/>
              <a:t>brukere kommer fra 14:00 - 14:45</a:t>
            </a:r>
          </a:p>
          <a:p>
            <a:pPr eaLnBrk="1" fontAlgn="auto" hangingPunct="1">
              <a:spcAft>
                <a:spcPts val="0"/>
              </a:spcAft>
              <a:buFont typeface="Arial"/>
              <a:buChar char="•"/>
              <a:defRPr/>
            </a:pPr>
            <a:endParaRPr lang="nb-NO" sz="2000"/>
          </a:p>
          <a:p>
            <a:pPr eaLnBrk="1" fontAlgn="auto" hangingPunct="1">
              <a:spcAft>
                <a:spcPts val="0"/>
              </a:spcAft>
              <a:buFont typeface="Arial"/>
              <a:buChar char="•"/>
              <a:defRPr/>
            </a:pPr>
            <a:endParaRPr lang="nb-NO" sz="2000"/>
          </a:p>
        </p:txBody>
      </p:sp>
      <p:sp>
        <p:nvSpPr>
          <p:cNvPr id="12" name="TextBox 11"/>
          <p:cNvSpPr txBox="1"/>
          <p:nvPr/>
        </p:nvSpPr>
        <p:spPr>
          <a:xfrm>
            <a:off x="1689100" y="2260600"/>
            <a:ext cx="6146800" cy="923925"/>
          </a:xfrm>
          <a:prstGeom prst="rect">
            <a:avLst/>
          </a:prstGeom>
          <a:noFill/>
        </p:spPr>
        <p:txBody>
          <a:bodyPr>
            <a:spAutoFit/>
          </a:bodyPr>
          <a:lstStyle/>
          <a:p>
            <a:pPr fontAlgn="auto">
              <a:spcBef>
                <a:spcPts val="0"/>
              </a:spcBef>
              <a:spcAft>
                <a:spcPts val="0"/>
              </a:spcAft>
              <a:defRPr/>
            </a:pPr>
            <a:r>
              <a:rPr lang="nb-NO" b="1">
                <a:solidFill>
                  <a:schemeClr val="accent4">
                    <a:lumMod val="75000"/>
                  </a:schemeClr>
                </a:solidFill>
                <a:latin typeface="+mn-lt"/>
                <a:cs typeface="+mn-cs"/>
              </a:rPr>
              <a:t>dokumenter: </a:t>
            </a:r>
          </a:p>
          <a:p>
            <a:pPr fontAlgn="auto">
              <a:spcBef>
                <a:spcPts val="0"/>
              </a:spcBef>
              <a:spcAft>
                <a:spcPts val="0"/>
              </a:spcAft>
              <a:defRPr/>
            </a:pPr>
            <a:r>
              <a:rPr lang="nb-NO" b="1">
                <a:solidFill>
                  <a:schemeClr val="accent4">
                    <a:lumMod val="75000"/>
                  </a:schemeClr>
                </a:solidFill>
                <a:latin typeface="+mn-lt"/>
                <a:cs typeface="+mn-cs"/>
              </a:rPr>
              <a:t>test og obs ark flyttemelding.docx</a:t>
            </a:r>
          </a:p>
          <a:p>
            <a:pPr fontAlgn="auto">
              <a:spcBef>
                <a:spcPts val="0"/>
              </a:spcBef>
              <a:spcAft>
                <a:spcPts val="0"/>
              </a:spcAft>
              <a:defRPr/>
            </a:pPr>
            <a:r>
              <a:rPr lang="nb-NO" b="1">
                <a:solidFill>
                  <a:schemeClr val="accent4">
                    <a:lumMod val="75000"/>
                  </a:schemeClr>
                </a:solidFill>
                <a:latin typeface="+mn-lt"/>
                <a:cs typeface="+mn-cs"/>
              </a:rPr>
              <a:t>instruks for observatører og testleder.docx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571500" y="1244600"/>
            <a:ext cx="1092200" cy="5715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planen</a:t>
            </a:r>
          </a:p>
        </p:txBody>
      </p:sp>
      <p:sp>
        <p:nvSpPr>
          <p:cNvPr id="5" name="Rectangle 4"/>
          <p:cNvSpPr/>
          <p:nvPr/>
        </p:nvSpPr>
        <p:spPr>
          <a:xfrm>
            <a:off x="1784350" y="1244600"/>
            <a:ext cx="11366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brukere</a:t>
            </a:r>
          </a:p>
        </p:txBody>
      </p:sp>
      <p:sp>
        <p:nvSpPr>
          <p:cNvPr id="6" name="Rectangle 5"/>
          <p:cNvSpPr/>
          <p:nvPr/>
        </p:nvSpPr>
        <p:spPr>
          <a:xfrm>
            <a:off x="3041650" y="1244600"/>
            <a:ext cx="12509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oppgaver</a:t>
            </a:r>
          </a:p>
        </p:txBody>
      </p:sp>
      <p:sp>
        <p:nvSpPr>
          <p:cNvPr id="7" name="Rectangle 6"/>
          <p:cNvSpPr/>
          <p:nvPr/>
        </p:nvSpPr>
        <p:spPr>
          <a:xfrm>
            <a:off x="43878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observere</a:t>
            </a:r>
          </a:p>
        </p:txBody>
      </p:sp>
      <p:sp>
        <p:nvSpPr>
          <p:cNvPr id="8" name="Rectangle 7"/>
          <p:cNvSpPr/>
          <p:nvPr/>
        </p:nvSpPr>
        <p:spPr>
          <a:xfrm>
            <a:off x="5803900" y="1244600"/>
            <a:ext cx="106680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lede</a:t>
            </a:r>
          </a:p>
        </p:txBody>
      </p:sp>
      <p:sp>
        <p:nvSpPr>
          <p:cNvPr id="9" name="Rectangular Callout 8"/>
          <p:cNvSpPr/>
          <p:nvPr/>
        </p:nvSpPr>
        <p:spPr>
          <a:xfrm>
            <a:off x="6991350" y="1244600"/>
            <a:ext cx="1301750" cy="584200"/>
          </a:xfrm>
          <a:prstGeom prst="wedgeRectCallout">
            <a:avLst>
              <a:gd name="adj1" fmla="val -42284"/>
              <a:gd name="adj2" fmla="val 88587"/>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beslutte</a:t>
            </a:r>
          </a:p>
        </p:txBody>
      </p:sp>
      <p:sp>
        <p:nvSpPr>
          <p:cNvPr id="113671" name="Content Placeholder 10"/>
          <p:cNvSpPr>
            <a:spLocks noGrp="1"/>
          </p:cNvSpPr>
          <p:nvPr>
            <p:ph idx="1"/>
          </p:nvPr>
        </p:nvSpPr>
        <p:spPr>
          <a:xfrm>
            <a:off x="1511300" y="3340100"/>
            <a:ext cx="6959600" cy="1689100"/>
          </a:xfrm>
        </p:spPr>
        <p:txBody>
          <a:bodyPr/>
          <a:lstStyle/>
          <a:p>
            <a:pPr eaLnBrk="1" hangingPunct="1"/>
            <a:r>
              <a:rPr lang="nb-NO" sz="2400" smtClean="0"/>
              <a:t>oppsummering etter hver bruker</a:t>
            </a:r>
          </a:p>
          <a:p>
            <a:pPr eaLnBrk="1" hangingPunct="1"/>
            <a:r>
              <a:rPr lang="nb-NO" sz="2400" smtClean="0"/>
              <a:t>beslutningsmøte</a:t>
            </a:r>
          </a:p>
          <a:p>
            <a:pPr eaLnBrk="1" hangingPunct="1"/>
            <a:r>
              <a:rPr lang="nb-NO" sz="2400" smtClean="0"/>
              <a:t>testrapport</a:t>
            </a:r>
            <a:endParaRPr lang="nb-NO" sz="2000" smtClean="0"/>
          </a:p>
          <a:p>
            <a:pPr eaLnBrk="1" hangingPunct="1"/>
            <a:endParaRPr lang="nb-NO" sz="2000" smtClean="0"/>
          </a:p>
        </p:txBody>
      </p:sp>
      <p:sp>
        <p:nvSpPr>
          <p:cNvPr id="12" name="TextBox 11"/>
          <p:cNvSpPr txBox="1"/>
          <p:nvPr/>
        </p:nvSpPr>
        <p:spPr>
          <a:xfrm>
            <a:off x="1689100" y="2260600"/>
            <a:ext cx="6146800" cy="646113"/>
          </a:xfrm>
          <a:prstGeom prst="rect">
            <a:avLst/>
          </a:prstGeom>
          <a:noFill/>
        </p:spPr>
        <p:txBody>
          <a:bodyPr>
            <a:spAutoFit/>
          </a:bodyPr>
          <a:lstStyle/>
          <a:p>
            <a:pPr fontAlgn="auto">
              <a:spcBef>
                <a:spcPts val="0"/>
              </a:spcBef>
              <a:spcAft>
                <a:spcPts val="0"/>
              </a:spcAft>
              <a:defRPr/>
            </a:pPr>
            <a:r>
              <a:rPr lang="nb-NO" b="1">
                <a:solidFill>
                  <a:schemeClr val="accent4">
                    <a:lumMod val="75000"/>
                  </a:schemeClr>
                </a:solidFill>
                <a:latin typeface="+mn-lt"/>
                <a:cs typeface="+mn-cs"/>
              </a:rPr>
              <a:t>dokumenter: </a:t>
            </a:r>
          </a:p>
          <a:p>
            <a:pPr fontAlgn="auto">
              <a:spcBef>
                <a:spcPts val="0"/>
              </a:spcBef>
              <a:spcAft>
                <a:spcPts val="0"/>
              </a:spcAft>
              <a:defRPr/>
            </a:pPr>
            <a:r>
              <a:rPr lang="nb-NO" b="1">
                <a:solidFill>
                  <a:schemeClr val="accent4">
                    <a:lumMod val="75000"/>
                  </a:schemeClr>
                </a:solidFill>
                <a:latin typeface="+mn-lt"/>
                <a:cs typeface="+mn-cs"/>
              </a:rPr>
              <a:t>rapport fra brukertest.docx</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pPr eaLnBrk="1" hangingPunct="1"/>
            <a:r>
              <a:rPr lang="nb-NO" smtClean="0"/>
              <a:t>øvelse</a:t>
            </a:r>
          </a:p>
        </p:txBody>
      </p:sp>
      <p:sp>
        <p:nvSpPr>
          <p:cNvPr id="114690" name="Content Placeholder 2"/>
          <p:cNvSpPr>
            <a:spLocks noGrp="1"/>
          </p:cNvSpPr>
          <p:nvPr>
            <p:ph idx="1"/>
          </p:nvPr>
        </p:nvSpPr>
        <p:spPr/>
        <p:txBody>
          <a:bodyPr/>
          <a:lstStyle/>
          <a:p>
            <a:pPr eaLnBrk="1" hangingPunct="1"/>
            <a:r>
              <a:rPr lang="nb-NO" smtClean="0"/>
              <a:t>hva var de 3 største hindrene til at brukeren kunne levere en korrekt elektronisk flyttemelding?</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pPr eaLnBrk="1" hangingPunct="1"/>
            <a:endParaRPr lang="nb-NO" smtClean="0"/>
          </a:p>
        </p:txBody>
      </p:sp>
      <p:sp>
        <p:nvSpPr>
          <p:cNvPr id="115714" name="Content Placeholder 2"/>
          <p:cNvSpPr>
            <a:spLocks noGrp="1"/>
          </p:cNvSpPr>
          <p:nvPr>
            <p:ph idx="1"/>
          </p:nvPr>
        </p:nvSpPr>
        <p:spPr/>
        <p:txBody>
          <a:bodyPr/>
          <a:lstStyle/>
          <a:p>
            <a:pPr eaLnBrk="1" hangingPunct="1"/>
            <a:endParaRPr lang="nb-NO" smtClean="0"/>
          </a:p>
        </p:txBody>
      </p:sp>
      <p:pic>
        <p:nvPicPr>
          <p:cNvPr id="115715" name="Picture 2"/>
          <p:cNvPicPr>
            <a:picLocks noChangeAspect="1" noChangeArrowheads="1"/>
          </p:cNvPicPr>
          <p:nvPr/>
        </p:nvPicPr>
        <p:blipFill>
          <a:blip r:embed="rId2"/>
          <a:srcRect/>
          <a:stretch>
            <a:fillRect/>
          </a:stretch>
        </p:blipFill>
        <p:spPr bwMode="auto">
          <a:xfrm>
            <a:off x="360363" y="1528763"/>
            <a:ext cx="8435975" cy="505301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pPr eaLnBrk="1" hangingPunct="1"/>
            <a:r>
              <a:rPr lang="nb-NO" smtClean="0"/>
              <a:t>oppsummering</a:t>
            </a:r>
          </a:p>
        </p:txBody>
      </p:sp>
      <p:sp>
        <p:nvSpPr>
          <p:cNvPr id="3" name="Content Placeholder 2"/>
          <p:cNvSpPr>
            <a:spLocks noGrp="1"/>
          </p:cNvSpPr>
          <p:nvPr>
            <p:ph idx="1"/>
          </p:nvPr>
        </p:nvSpPr>
        <p:spPr/>
        <p:txBody>
          <a:bodyPr rtlCol="0">
            <a:normAutofit fontScale="92500" lnSpcReduction="10000"/>
          </a:bodyPr>
          <a:lstStyle/>
          <a:p>
            <a:pPr eaLnBrk="1" fontAlgn="auto" hangingPunct="1">
              <a:spcAft>
                <a:spcPts val="0"/>
              </a:spcAft>
              <a:buFont typeface="Arial"/>
              <a:buChar char="•"/>
              <a:defRPr/>
            </a:pPr>
            <a:r>
              <a:rPr lang="nb-NO"/>
              <a:t>Testleder gjentar spørsmålet ofte, ”hva var de 3 største hindrene til at brukerne gjorde som vi ville?”</a:t>
            </a:r>
          </a:p>
          <a:p>
            <a:pPr eaLnBrk="1" fontAlgn="auto" hangingPunct="1">
              <a:spcAft>
                <a:spcPts val="0"/>
              </a:spcAft>
              <a:buFont typeface="Arial"/>
              <a:buChar char="•"/>
              <a:defRPr/>
            </a:pPr>
            <a:r>
              <a:rPr lang="nb-NO"/>
              <a:t>1 observatør gir alle 3 av sine hindrer først</a:t>
            </a:r>
          </a:p>
          <a:p>
            <a:pPr eaLnBrk="1" fontAlgn="auto" hangingPunct="1">
              <a:spcAft>
                <a:spcPts val="0"/>
              </a:spcAft>
              <a:buFont typeface="Arial"/>
              <a:buChar char="•"/>
              <a:defRPr/>
            </a:pPr>
            <a:r>
              <a:rPr lang="nb-NO"/>
              <a:t>tegn 1 tellestrek med en gang</a:t>
            </a:r>
          </a:p>
          <a:p>
            <a:pPr eaLnBrk="1" fontAlgn="auto" hangingPunct="1">
              <a:spcAft>
                <a:spcPts val="0"/>
              </a:spcAft>
              <a:buFont typeface="Arial"/>
              <a:buChar char="•"/>
              <a:defRPr/>
            </a:pPr>
            <a:r>
              <a:rPr lang="nb-NO"/>
              <a:t>slå sammen like</a:t>
            </a:r>
          </a:p>
          <a:p>
            <a:pPr eaLnBrk="1" fontAlgn="auto" hangingPunct="1">
              <a:spcAft>
                <a:spcPts val="0"/>
              </a:spcAft>
              <a:buFont typeface="Arial"/>
              <a:buChar char="•"/>
              <a:defRPr/>
            </a:pPr>
            <a:r>
              <a:rPr lang="nb-NO"/>
              <a:t>del ”skjulte lister” i flere punkter</a:t>
            </a:r>
          </a:p>
          <a:p>
            <a:pPr eaLnBrk="1" fontAlgn="auto" hangingPunct="1">
              <a:spcAft>
                <a:spcPts val="0"/>
              </a:spcAft>
              <a:buFont typeface="Arial"/>
              <a:buChar char="•"/>
              <a:defRPr/>
            </a:pPr>
            <a:r>
              <a:rPr lang="nb-NO"/>
              <a:t>tillat 4 hinder hvis du synes det er hensiktsmessig</a:t>
            </a:r>
          </a:p>
          <a:p>
            <a:pPr eaLnBrk="1" fontAlgn="auto" hangingPunct="1">
              <a:spcAft>
                <a:spcPts val="0"/>
              </a:spcAft>
              <a:buFont typeface="Arial"/>
              <a:buChar char="•"/>
              <a:defRPr/>
            </a:pPr>
            <a:r>
              <a:rPr lang="nb-NO"/>
              <a:t>husk rangering av bruker til matrisen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pPr eaLnBrk="1" hangingPunct="1"/>
            <a:r>
              <a:rPr lang="nb-NO" smtClean="0"/>
              <a:t>kontinuerlig forbedring</a:t>
            </a:r>
          </a:p>
        </p:txBody>
      </p:sp>
      <p:sp>
        <p:nvSpPr>
          <p:cNvPr id="117762" name="Content Placeholder 2"/>
          <p:cNvSpPr>
            <a:spLocks noGrp="1"/>
          </p:cNvSpPr>
          <p:nvPr>
            <p:ph idx="1"/>
          </p:nvPr>
        </p:nvSpPr>
        <p:spPr>
          <a:xfrm>
            <a:off x="457200" y="1600200"/>
            <a:ext cx="8229600" cy="2108200"/>
          </a:xfrm>
        </p:spPr>
        <p:txBody>
          <a:bodyPr/>
          <a:lstStyle/>
          <a:p>
            <a:pPr eaLnBrk="1" hangingPunct="1"/>
            <a:r>
              <a:rPr lang="nb-NO" smtClean="0"/>
              <a:t>Er det behov for å endre noe i testen?</a:t>
            </a:r>
          </a:p>
          <a:p>
            <a:pPr eaLnBrk="1" hangingPunct="1"/>
            <a:r>
              <a:rPr lang="nb-NO" smtClean="0"/>
              <a:t>Hvordan var testleder?</a:t>
            </a:r>
          </a:p>
          <a:p>
            <a:pPr eaLnBrk="1" hangingPunct="1"/>
            <a:r>
              <a:rPr lang="nb-NO" smtClean="0"/>
              <a:t>Veiledet jeg brukeren?</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5" name="Title 1"/>
          <p:cNvSpPr>
            <a:spLocks noGrp="1"/>
          </p:cNvSpPr>
          <p:nvPr>
            <p:ph type="title"/>
          </p:nvPr>
        </p:nvSpPr>
        <p:spPr/>
        <p:txBody>
          <a:bodyPr/>
          <a:lstStyle/>
          <a:p>
            <a:pPr eaLnBrk="1" hangingPunct="1"/>
            <a:r>
              <a:rPr lang="nb-NO" smtClean="0"/>
              <a:t>beslutningsmøte</a:t>
            </a:r>
          </a:p>
        </p:txBody>
      </p:sp>
      <p:sp>
        <p:nvSpPr>
          <p:cNvPr id="118786" name="Content Placeholder 2"/>
          <p:cNvSpPr>
            <a:spLocks noGrp="1"/>
          </p:cNvSpPr>
          <p:nvPr>
            <p:ph idx="1"/>
          </p:nvPr>
        </p:nvSpPr>
        <p:spPr>
          <a:xfrm>
            <a:off x="457200" y="1600200"/>
            <a:ext cx="7893050" cy="4525963"/>
          </a:xfrm>
        </p:spPr>
        <p:txBody>
          <a:bodyPr/>
          <a:lstStyle/>
          <a:p>
            <a:pPr eaLnBrk="1" hangingPunct="1"/>
            <a:r>
              <a:rPr lang="nb-NO" smtClean="0"/>
              <a:t>observere testen = inngangsbillett til å beslutte</a:t>
            </a:r>
          </a:p>
          <a:p>
            <a:pPr eaLnBrk="1" hangingPunct="1"/>
            <a:r>
              <a:rPr lang="nb-NO" smtClean="0"/>
              <a:t>sorter hindrene synkende etter antall stemmer</a:t>
            </a:r>
          </a:p>
          <a:p>
            <a:pPr eaLnBrk="1" hangingPunct="1"/>
            <a:r>
              <a:rPr lang="nb-NO" smtClean="0"/>
              <a:t>start på toppen</a:t>
            </a:r>
          </a:p>
          <a:p>
            <a:pPr eaLnBrk="1" hangingPunct="1"/>
            <a:r>
              <a:rPr lang="nb-NO" smtClean="0"/>
              <a:t>aksjon og ansvarlig</a:t>
            </a:r>
          </a:p>
          <a:p>
            <a:pPr eaLnBrk="1" hangingPunct="1"/>
            <a:endParaRPr lang="nb-NO" smtClean="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138748" y="945825"/>
          <a:ext cx="8879846" cy="4941069"/>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423863" y="6176963"/>
            <a:ext cx="3786187" cy="461962"/>
          </a:xfrm>
          <a:prstGeom prst="rect">
            <a:avLst/>
          </a:prstGeom>
          <a:noFill/>
        </p:spPr>
        <p:txBody>
          <a:bodyPr wrap="none">
            <a:spAutoFit/>
          </a:bodyPr>
          <a:lstStyle/>
          <a:p>
            <a:pPr fontAlgn="auto">
              <a:spcBef>
                <a:spcPts val="0"/>
              </a:spcBef>
              <a:spcAft>
                <a:spcPts val="0"/>
              </a:spcAft>
              <a:defRPr/>
            </a:pPr>
            <a:r>
              <a:rPr lang="en-US" sz="1200" u="sng">
                <a:solidFill>
                  <a:schemeClr val="accent1">
                    <a:lumMod val="60000"/>
                    <a:lumOff val="40000"/>
                  </a:schemeClr>
                </a:solidFill>
                <a:latin typeface="+mn-lt"/>
                <a:cs typeface="+mn-cs"/>
              </a:rPr>
              <a:t>http://www.useit.com/alertbox/thinking-aloud-tests.html</a:t>
            </a:r>
          </a:p>
          <a:p>
            <a:pPr fontAlgn="auto">
              <a:spcBef>
                <a:spcPts val="0"/>
              </a:spcBef>
              <a:spcAft>
                <a:spcPts val="0"/>
              </a:spcAft>
              <a:defRPr/>
            </a:pPr>
            <a:endParaRPr lang="nb-NO" sz="1200">
              <a:latin typeface="+mn-lt"/>
              <a:cs typeface="+mn-cs"/>
            </a:endParaRPr>
          </a:p>
        </p:txBody>
      </p:sp>
      <p:sp>
        <p:nvSpPr>
          <p:cNvPr id="56323" name="TextBox 4"/>
          <p:cNvSpPr txBox="1">
            <a:spLocks noChangeArrowheads="1"/>
          </p:cNvSpPr>
          <p:nvPr/>
        </p:nvSpPr>
        <p:spPr bwMode="auto">
          <a:xfrm>
            <a:off x="423863" y="4965700"/>
            <a:ext cx="2614612" cy="369888"/>
          </a:xfrm>
          <a:prstGeom prst="rect">
            <a:avLst/>
          </a:prstGeom>
          <a:noFill/>
          <a:ln w="9525">
            <a:noFill/>
            <a:miter lim="800000"/>
            <a:headEnd/>
            <a:tailEnd/>
          </a:ln>
        </p:spPr>
        <p:txBody>
          <a:bodyPr wrap="none">
            <a:spAutoFit/>
          </a:bodyPr>
          <a:lstStyle/>
          <a:p>
            <a:r>
              <a:rPr lang="nb-NO">
                <a:latin typeface="Calibri" pitchFamily="34" charset="0"/>
              </a:rPr>
              <a:t>J</a:t>
            </a:r>
            <a:r>
              <a:rPr lang="en-US">
                <a:latin typeface="Calibri" pitchFamily="34" charset="0"/>
              </a:rPr>
              <a:t>a</a:t>
            </a:r>
            <a:r>
              <a:rPr lang="nb-NO">
                <a:latin typeface="Calibri" pitchFamily="34" charset="0"/>
              </a:rPr>
              <a:t>kob Nielsen  16.01.2012</a:t>
            </a:r>
          </a:p>
        </p:txBody>
      </p:sp>
      <p:sp>
        <p:nvSpPr>
          <p:cNvPr id="56324" name="TextBox 5"/>
          <p:cNvSpPr txBox="1">
            <a:spLocks noChangeArrowheads="1"/>
          </p:cNvSpPr>
          <p:nvPr/>
        </p:nvSpPr>
        <p:spPr bwMode="auto">
          <a:xfrm>
            <a:off x="423863" y="5245100"/>
            <a:ext cx="3073400" cy="1016000"/>
          </a:xfrm>
          <a:prstGeom prst="rect">
            <a:avLst/>
          </a:prstGeom>
          <a:noFill/>
          <a:ln w="9525">
            <a:noFill/>
            <a:miter lim="800000"/>
            <a:headEnd/>
            <a:tailEnd/>
          </a:ln>
        </p:spPr>
        <p:txBody>
          <a:bodyPr>
            <a:spAutoFit/>
          </a:bodyPr>
          <a:lstStyle/>
          <a:p>
            <a:r>
              <a:rPr lang="en-US" sz="1200">
                <a:latin typeface="Calibri" pitchFamily="34" charset="0"/>
              </a:rPr>
              <a:t>Simple usability tests where users think out loud are cheap, robust, flexible, and easy to learn. Thinking aloud should be the first tool in your UX toolbox, even though it entails some risks and doesn't solve all problems. </a:t>
            </a:r>
            <a:endParaRPr lang="nb-NO" sz="1200">
              <a:latin typeface="Calibri" pitchFamily="34" charset="0"/>
            </a:endParaRPr>
          </a:p>
        </p:txBody>
      </p:sp>
      <p:grpSp>
        <p:nvGrpSpPr>
          <p:cNvPr id="26" name="Group 25"/>
          <p:cNvGrpSpPr>
            <a:grpSpLocks/>
          </p:cNvGrpSpPr>
          <p:nvPr/>
        </p:nvGrpSpPr>
        <p:grpSpPr bwMode="auto">
          <a:xfrm>
            <a:off x="5156200" y="379413"/>
            <a:ext cx="3690938" cy="6111875"/>
            <a:chOff x="5156259" y="380035"/>
            <a:chExt cx="3691280" cy="6110630"/>
          </a:xfrm>
        </p:grpSpPr>
        <p:grpSp>
          <p:nvGrpSpPr>
            <p:cNvPr id="8" name="Group 7"/>
            <p:cNvGrpSpPr/>
            <p:nvPr/>
          </p:nvGrpSpPr>
          <p:grpSpPr>
            <a:xfrm>
              <a:off x="5156259" y="5066335"/>
              <a:ext cx="1424330" cy="1424330"/>
              <a:chOff x="5126" y="1758369"/>
              <a:chExt cx="1424330" cy="1424330"/>
            </a:xfrm>
            <a:solidFill>
              <a:schemeClr val="accent3">
                <a:lumMod val="60000"/>
                <a:lumOff val="40000"/>
              </a:schemeClr>
            </a:solidFill>
          </p:grpSpPr>
          <p:sp>
            <p:nvSpPr>
              <p:cNvPr id="9" name="Oval 8"/>
              <p:cNvSpPr/>
              <p:nvPr/>
            </p:nvSpPr>
            <p:spPr>
              <a:xfrm>
                <a:off x="5126" y="1758369"/>
                <a:ext cx="1424330" cy="1424330"/>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4"/>
              <p:cNvSpPr/>
              <p:nvPr/>
            </p:nvSpPr>
            <p:spPr>
              <a:xfrm>
                <a:off x="213714" y="1966957"/>
                <a:ext cx="1007154" cy="1007154"/>
              </a:xfrm>
              <a:prstGeom prst="rect">
                <a:avLst/>
              </a:prstGeom>
              <a:grpFill/>
            </p:spPr>
            <p:style>
              <a:lnRef idx="0">
                <a:scrgbClr r="0" g="0" b="0"/>
              </a:lnRef>
              <a:fillRef idx="0">
                <a:scrgbClr r="0" g="0" b="0"/>
              </a:fillRef>
              <a:effectRef idx="0">
                <a:scrgbClr r="0" g="0" b="0"/>
              </a:effectRef>
              <a:fontRef idx="minor">
                <a:schemeClr val="lt1"/>
              </a:fontRef>
            </p:style>
            <p:txBody>
              <a:bodyPr lIns="34290" tIns="34290" rIns="34290" bIns="34290" spcCol="1270" anchor="ctr"/>
              <a:lstStyle/>
              <a:p>
                <a:pPr algn="ctr" defTabSz="1200150" fontAlgn="auto">
                  <a:lnSpc>
                    <a:spcPct val="90000"/>
                  </a:lnSpc>
                  <a:spcAft>
                    <a:spcPct val="35000"/>
                  </a:spcAft>
                  <a:defRPr/>
                </a:pPr>
                <a:r>
                  <a:rPr lang="en-US" sz="2400">
                    <a:solidFill>
                      <a:srgbClr val="881A87"/>
                    </a:solidFill>
                  </a:rPr>
                  <a:t>3 største hindrer</a:t>
                </a:r>
              </a:p>
            </p:txBody>
          </p:sp>
        </p:grpSp>
        <p:sp>
          <p:nvSpPr>
            <p:cNvPr id="11" name="Right Arrow 10"/>
            <p:cNvSpPr/>
            <p:nvPr/>
          </p:nvSpPr>
          <p:spPr>
            <a:xfrm rot="5400000">
              <a:off x="5469145" y="4330436"/>
              <a:ext cx="799937" cy="546151"/>
            </a:xfrm>
            <a:prstGeom prst="rightArrow">
              <a:avLst/>
            </a:prstGeom>
            <a:solidFill>
              <a:srgbClr val="BABC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sp>
          <p:nvSpPr>
            <p:cNvPr id="12" name="Right Arrow 11"/>
            <p:cNvSpPr/>
            <p:nvPr/>
          </p:nvSpPr>
          <p:spPr>
            <a:xfrm>
              <a:off x="6602606" y="5505028"/>
              <a:ext cx="798586" cy="545989"/>
            </a:xfrm>
            <a:prstGeom prst="rightArrow">
              <a:avLst/>
            </a:prstGeom>
            <a:solidFill>
              <a:srgbClr val="BABC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nvGrpSpPr>
            <p:cNvPr id="13" name="Group 12"/>
            <p:cNvGrpSpPr/>
            <p:nvPr/>
          </p:nvGrpSpPr>
          <p:grpSpPr>
            <a:xfrm>
              <a:off x="7423209" y="5066335"/>
              <a:ext cx="1424330" cy="1424330"/>
              <a:chOff x="5126" y="1758369"/>
              <a:chExt cx="1424330" cy="1424330"/>
            </a:xfrm>
            <a:solidFill>
              <a:schemeClr val="accent3">
                <a:lumMod val="60000"/>
                <a:lumOff val="40000"/>
              </a:schemeClr>
            </a:solidFill>
          </p:grpSpPr>
          <p:sp>
            <p:nvSpPr>
              <p:cNvPr id="14" name="Oval 13"/>
              <p:cNvSpPr/>
              <p:nvPr/>
            </p:nvSpPr>
            <p:spPr>
              <a:xfrm>
                <a:off x="5126" y="1758369"/>
                <a:ext cx="1424330" cy="1424330"/>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4"/>
              <p:cNvSpPr/>
              <p:nvPr/>
            </p:nvSpPr>
            <p:spPr>
              <a:xfrm>
                <a:off x="213714" y="1966957"/>
                <a:ext cx="1007154" cy="1007154"/>
              </a:xfrm>
              <a:prstGeom prst="rect">
                <a:avLst/>
              </a:prstGeom>
              <a:grpFill/>
            </p:spPr>
            <p:style>
              <a:lnRef idx="0">
                <a:scrgbClr r="0" g="0" b="0"/>
              </a:lnRef>
              <a:fillRef idx="0">
                <a:scrgbClr r="0" g="0" b="0"/>
              </a:fillRef>
              <a:effectRef idx="0">
                <a:scrgbClr r="0" g="0" b="0"/>
              </a:effectRef>
              <a:fontRef idx="minor">
                <a:schemeClr val="lt1"/>
              </a:fontRef>
            </p:style>
            <p:txBody>
              <a:bodyPr lIns="34290" tIns="34290" rIns="34290" bIns="34290" spcCol="1270" anchor="ctr"/>
              <a:lstStyle/>
              <a:p>
                <a:pPr algn="ctr" defTabSz="1200150" fontAlgn="auto">
                  <a:lnSpc>
                    <a:spcPct val="90000"/>
                  </a:lnSpc>
                  <a:spcAft>
                    <a:spcPct val="35000"/>
                  </a:spcAft>
                  <a:defRPr/>
                </a:pPr>
                <a:r>
                  <a:rPr lang="en-US" sz="2000">
                    <a:solidFill>
                      <a:srgbClr val="881A87"/>
                    </a:solidFill>
                  </a:rPr>
                  <a:t> prior-itert aksjons- liste</a:t>
                </a:r>
              </a:p>
            </p:txBody>
          </p:sp>
        </p:grpSp>
        <p:grpSp>
          <p:nvGrpSpPr>
            <p:cNvPr id="18" name="Group 7"/>
            <p:cNvGrpSpPr/>
            <p:nvPr/>
          </p:nvGrpSpPr>
          <p:grpSpPr>
            <a:xfrm>
              <a:off x="5156259" y="380035"/>
              <a:ext cx="1424330" cy="1424330"/>
              <a:chOff x="5126" y="1758369"/>
              <a:chExt cx="1424330" cy="1424330"/>
            </a:xfrm>
            <a:solidFill>
              <a:schemeClr val="accent3">
                <a:lumMod val="60000"/>
                <a:lumOff val="40000"/>
              </a:schemeClr>
            </a:solidFill>
          </p:grpSpPr>
          <p:sp>
            <p:nvSpPr>
              <p:cNvPr id="24" name="Oval 23"/>
              <p:cNvSpPr/>
              <p:nvPr/>
            </p:nvSpPr>
            <p:spPr>
              <a:xfrm>
                <a:off x="5126" y="1758369"/>
                <a:ext cx="1424330" cy="1424330"/>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213714" y="1966957"/>
                <a:ext cx="1007154" cy="1007154"/>
              </a:xfrm>
              <a:prstGeom prst="rect">
                <a:avLst/>
              </a:prstGeom>
              <a:grpFill/>
            </p:spPr>
            <p:style>
              <a:lnRef idx="0">
                <a:scrgbClr r="0" g="0" b="0"/>
              </a:lnRef>
              <a:fillRef idx="0">
                <a:scrgbClr r="0" g="0" b="0"/>
              </a:fillRef>
              <a:effectRef idx="0">
                <a:scrgbClr r="0" g="0" b="0"/>
              </a:effectRef>
              <a:fontRef idx="minor">
                <a:schemeClr val="lt1"/>
              </a:fontRef>
            </p:style>
            <p:txBody>
              <a:bodyPr lIns="34290" tIns="34290" rIns="34290" bIns="34290" spcCol="1270" anchor="ctr"/>
              <a:lstStyle/>
              <a:p>
                <a:pPr algn="ctr" defTabSz="1200150" fontAlgn="auto">
                  <a:lnSpc>
                    <a:spcPct val="90000"/>
                  </a:lnSpc>
                  <a:spcAft>
                    <a:spcPct val="35000"/>
                  </a:spcAft>
                  <a:defRPr/>
                </a:pPr>
                <a:r>
                  <a:rPr lang="en-US">
                    <a:solidFill>
                      <a:srgbClr val="881A87"/>
                    </a:solidFill>
                  </a:rPr>
                  <a:t>prosjekt</a:t>
                </a:r>
              </a:p>
              <a:p>
                <a:pPr algn="ctr" defTabSz="1200150" fontAlgn="auto">
                  <a:lnSpc>
                    <a:spcPct val="90000"/>
                  </a:lnSpc>
                  <a:spcAft>
                    <a:spcPct val="35000"/>
                  </a:spcAft>
                  <a:defRPr/>
                </a:pPr>
                <a:r>
                  <a:rPr lang="en-US">
                    <a:solidFill>
                      <a:srgbClr val="881A87"/>
                    </a:solidFill>
                  </a:rPr>
                  <a:t>deltagere</a:t>
                </a:r>
              </a:p>
            </p:txBody>
          </p:sp>
        </p:grpSp>
        <p:sp>
          <p:nvSpPr>
            <p:cNvPr id="19" name="Right Arrow 18"/>
            <p:cNvSpPr/>
            <p:nvPr/>
          </p:nvSpPr>
          <p:spPr>
            <a:xfrm rot="5400000">
              <a:off x="5469145" y="1968717"/>
              <a:ext cx="799937" cy="546151"/>
            </a:xfrm>
            <a:prstGeom prst="rightArrow">
              <a:avLst/>
            </a:prstGeom>
            <a:solidFill>
              <a:srgbClr val="BABCC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444500" y="1397000"/>
          <a:ext cx="8041218" cy="5300064"/>
        </p:xfrm>
        <a:graphic>
          <a:graphicData uri="http://schemas.openxmlformats.org/drawingml/2006/table">
            <a:tbl>
              <a:tblPr firstRow="1" bandRow="1">
                <a:tableStyleId>{5C22544A-7EE6-4342-B048-85BDC9FD1C3A}</a:tableStyleId>
              </a:tblPr>
              <a:tblGrid>
                <a:gridCol w="918633"/>
                <a:gridCol w="2662767"/>
                <a:gridCol w="4459818"/>
              </a:tblGrid>
              <a:tr h="312826">
                <a:tc>
                  <a:txBody>
                    <a:bodyPr/>
                    <a:lstStyle/>
                    <a:p>
                      <a:r>
                        <a:rPr lang="nb-NO" sz="1200"/>
                        <a:t>stemmer</a:t>
                      </a:r>
                    </a:p>
                  </a:txBody>
                  <a:tcPr/>
                </a:tc>
                <a:tc>
                  <a:txBody>
                    <a:bodyPr/>
                    <a:lstStyle/>
                    <a:p>
                      <a:r>
                        <a:rPr lang="nb-NO" sz="1200"/>
                        <a:t>hinder eller problem</a:t>
                      </a:r>
                    </a:p>
                  </a:txBody>
                  <a:tcPr/>
                </a:tc>
                <a:tc>
                  <a:txBody>
                    <a:bodyPr/>
                    <a:lstStyle/>
                    <a:p>
                      <a:r>
                        <a:rPr lang="nb-NO" sz="1200"/>
                        <a:t>aksjon</a:t>
                      </a:r>
                    </a:p>
                  </a:txBody>
                  <a:tcPr/>
                </a:tc>
              </a:tr>
              <a:tr h="312826">
                <a:tc>
                  <a:txBody>
                    <a:bodyPr/>
                    <a:lstStyle/>
                    <a:p>
                      <a:pPr algn="ctr" fontAlgn="b"/>
                      <a:r>
                        <a:rPr lang="en-US" sz="1200" b="0" i="0" u="none" strike="noStrike">
                          <a:latin typeface="Verdana"/>
                        </a:rPr>
                        <a:t>16</a:t>
                      </a:r>
                    </a:p>
                  </a:txBody>
                  <a:tcPr marL="12700" marR="12700" marT="12700" marB="0" anchor="b"/>
                </a:tc>
                <a:tc>
                  <a:txBody>
                    <a:bodyPr/>
                    <a:lstStyle/>
                    <a:p>
                      <a:pPr algn="l" fontAlgn="b"/>
                      <a:r>
                        <a:rPr lang="en-US" sz="1200" b="0" i="0" u="none" strike="noStrike">
                          <a:latin typeface="Verdana"/>
                        </a:rPr>
                        <a:t>Kommumenr forvirrer</a:t>
                      </a:r>
                    </a:p>
                  </a:txBody>
                  <a:tcPr marL="12700" marR="12700" marT="12700" marB="0" anchor="b"/>
                </a:tc>
                <a:tc>
                  <a:txBody>
                    <a:bodyPr/>
                    <a:lstStyle/>
                    <a:p>
                      <a:r>
                        <a:rPr lang="nb-NO" sz="1200"/>
                        <a:t>den fjernes (Amund)</a:t>
                      </a:r>
                    </a:p>
                  </a:txBody>
                  <a:tcPr/>
                </a:tc>
              </a:tr>
              <a:tr h="312826">
                <a:tc>
                  <a:txBody>
                    <a:bodyPr/>
                    <a:lstStyle/>
                    <a:p>
                      <a:pPr algn="ctr" fontAlgn="b"/>
                      <a:r>
                        <a:rPr lang="en-US" sz="1200" b="0" i="0" u="none" strike="noStrike">
                          <a:latin typeface="Verdana"/>
                        </a:rPr>
                        <a:t>13</a:t>
                      </a:r>
                    </a:p>
                  </a:txBody>
                  <a:tcPr marL="12700" marR="12700" marT="12700" marB="0" anchor="b"/>
                </a:tc>
                <a:tc>
                  <a:txBody>
                    <a:bodyPr/>
                    <a:lstStyle/>
                    <a:p>
                      <a:pPr algn="l" fontAlgn="b"/>
                      <a:r>
                        <a:rPr lang="en-US" sz="1200" b="0" i="0" u="none" strike="noStrike">
                          <a:latin typeface="Verdana"/>
                        </a:rPr>
                        <a:t>Kontroller, Signer og Send inn er vanskelig å få øye på</a:t>
                      </a:r>
                    </a:p>
                  </a:txBody>
                  <a:tcPr marL="12700" marR="12700" marT="12700" marB="0" anchor="b"/>
                </a:tc>
                <a:tc>
                  <a:txBody>
                    <a:bodyPr/>
                    <a:lstStyle/>
                    <a:p>
                      <a:r>
                        <a:rPr lang="nb-NO" sz="1200"/>
                        <a:t>Laura dokumenterer dette og kommuniserer til Altinn og Brønnøysund.</a:t>
                      </a:r>
                    </a:p>
                    <a:p>
                      <a:endParaRPr lang="nb-NO" sz="1200"/>
                    </a:p>
                    <a:p>
                      <a:r>
                        <a:rPr lang="nb-NO" sz="1200"/>
                        <a:t>Mads sjekker om vi kan få en pil?</a:t>
                      </a:r>
                    </a:p>
                    <a:p>
                      <a:endParaRPr lang="nb-NO" sz="1200"/>
                    </a:p>
                    <a:p>
                      <a:r>
                        <a:rPr lang="nb-NO" sz="1200"/>
                        <a:t>Jane forbedrer teksten.</a:t>
                      </a:r>
                    </a:p>
                  </a:txBody>
                  <a:tcPr/>
                </a:tc>
              </a:tr>
              <a:tr h="312826">
                <a:tc>
                  <a:txBody>
                    <a:bodyPr/>
                    <a:lstStyle/>
                    <a:p>
                      <a:pPr algn="ctr" fontAlgn="b"/>
                      <a:r>
                        <a:rPr lang="en-US" sz="1200" b="0" i="0" u="none" strike="noStrike">
                          <a:latin typeface="Verdana"/>
                        </a:rPr>
                        <a:t>11</a:t>
                      </a:r>
                    </a:p>
                  </a:txBody>
                  <a:tcPr marL="12700" marR="12700" marT="12700" marB="0" anchor="b"/>
                </a:tc>
                <a:tc>
                  <a:txBody>
                    <a:bodyPr/>
                    <a:lstStyle/>
                    <a:p>
                      <a:pPr algn="l" fontAlgn="b"/>
                      <a:r>
                        <a:rPr lang="en-US" sz="1200" b="0" i="0" u="none" strike="noStrike">
                          <a:latin typeface="Verdana"/>
                        </a:rPr>
                        <a:t>Melde fra for riktige personner er vanskelig</a:t>
                      </a:r>
                    </a:p>
                  </a:txBody>
                  <a:tcPr marL="12700" marR="12700" marT="12700" marB="0" anchor="b"/>
                </a:tc>
                <a:tc>
                  <a:txBody>
                    <a:bodyPr/>
                    <a:lstStyle/>
                    <a:p>
                      <a:r>
                        <a:rPr lang="nb-NO" sz="1200"/>
                        <a:t>Endre ”Flytter ikke” knappen til ”Fjern”  </a:t>
                      </a:r>
                    </a:p>
                    <a:p>
                      <a:endParaRPr lang="nb-NO" sz="1200"/>
                    </a:p>
                    <a:p>
                      <a:r>
                        <a:rPr lang="nb-NO" sz="1200"/>
                        <a:t>Mer luft mellom personene </a:t>
                      </a:r>
                    </a:p>
                    <a:p>
                      <a:r>
                        <a:rPr lang="nb-NO" sz="1200"/>
                        <a:t>(Amund)</a:t>
                      </a:r>
                    </a:p>
                    <a:p>
                      <a:endParaRPr lang="nb-NO" sz="1200"/>
                    </a:p>
                    <a:p>
                      <a:r>
                        <a:rPr lang="nb-NO" sz="1200"/>
                        <a:t>Sett</a:t>
                      </a:r>
                      <a:r>
                        <a:rPr lang="nb-NO" sz="1200" baseline="0"/>
                        <a:t> den som er innlogget overst hvis mulig.</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Innlogging er vanskelig</a:t>
                      </a:r>
                    </a:p>
                  </a:txBody>
                  <a:tcPr marL="12700" marR="12700" marT="12700" marB="0" anchor="b"/>
                </a:tc>
                <a:tc>
                  <a:txBody>
                    <a:bodyPr/>
                    <a:lstStyle/>
                    <a:p>
                      <a:r>
                        <a:rPr lang="nb-NO" sz="1200"/>
                        <a:t>Marit</a:t>
                      </a:r>
                      <a:r>
                        <a:rPr lang="nb-NO" sz="1200" baseline="0"/>
                        <a:t> fortsetter å snakke med Difi. Og Laura fortsetter å snakke med Difi og Altinn.</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Våre brukere kan havne på posten</a:t>
                      </a:r>
                    </a:p>
                  </a:txBody>
                  <a:tcPr marL="12700" marR="12700" marT="12700" marB="0" anchor="b"/>
                </a:tc>
                <a:tc>
                  <a:txBody>
                    <a:bodyPr/>
                    <a:lstStyle/>
                    <a:p>
                      <a:r>
                        <a:rPr lang="nb-NO" sz="1200"/>
                        <a:t>J</a:t>
                      </a:r>
                      <a:r>
                        <a:rPr lang="en-US" sz="1200"/>
                        <a:t>a</a:t>
                      </a:r>
                      <a:r>
                        <a:rPr lang="nb-NO" sz="1200"/>
                        <a:t>ne fortsetter å forhandle med konkurrentene</a:t>
                      </a:r>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Yrke (lengde på feltet)</a:t>
                      </a:r>
                    </a:p>
                  </a:txBody>
                  <a:tcPr marL="12700" marR="12700" marT="12700" marB="0" anchor="b"/>
                </a:tc>
                <a:tc>
                  <a:txBody>
                    <a:bodyPr/>
                    <a:lstStyle/>
                    <a:p>
                      <a:r>
                        <a:rPr lang="nb-NO" sz="1200" baseline="0"/>
                        <a:t>Hindre folk i å skrive flere tegn enn vi aksepterer, eller utvide hvor mye de får  lov å skrive</a:t>
                      </a:r>
                      <a:r>
                        <a:rPr lang="en-US" sz="1200" baseline="0"/>
                        <a:t>…det som er enklest og billigst.</a:t>
                      </a:r>
                      <a:r>
                        <a:rPr lang="nb-NO" sz="1200" baseline="0"/>
                        <a:t> </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Datoformat streng, og uhjelpsom feilmelding</a:t>
                      </a:r>
                    </a:p>
                  </a:txBody>
                  <a:tcPr marL="12700" marR="12700" marT="12700" marB="0" anchor="b"/>
                </a:tc>
                <a:tc>
                  <a:txBody>
                    <a:bodyPr/>
                    <a:lstStyle/>
                    <a:p>
                      <a:r>
                        <a:rPr lang="nb-NO" sz="1200"/>
                        <a:t>Sjekke om det er mulig å sette</a:t>
                      </a:r>
                      <a:r>
                        <a:rPr lang="nb-NO" sz="1200" baseline="0"/>
                        <a:t> folk inn i kalendar</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Gatenavnlisten er lang i byene</a:t>
                      </a:r>
                    </a:p>
                  </a:txBody>
                  <a:tcPr marL="12700" marR="12700" marT="12700" marB="0" anchor="b"/>
                </a:tc>
                <a:tc>
                  <a:txBody>
                    <a:bodyPr/>
                    <a:lstStyle/>
                    <a:p>
                      <a:r>
                        <a:rPr lang="nb-NO" sz="1200"/>
                        <a:t>dette bryr vi oss ikke om</a:t>
                      </a:r>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PDF mangler info</a:t>
                      </a:r>
                    </a:p>
                  </a:txBody>
                  <a:tcPr marL="12700" marR="12700" marT="12700" marB="0" anchor="b"/>
                </a:tc>
                <a:tc>
                  <a:txBody>
                    <a:bodyPr/>
                    <a:lstStyle/>
                    <a:p>
                      <a:r>
                        <a:rPr lang="nb-NO" sz="1200"/>
                        <a:t>Amund fikser</a:t>
                      </a:r>
                    </a:p>
                  </a:txBody>
                  <a:tcPr/>
                </a:tc>
              </a:tr>
            </a:tbl>
          </a:graphicData>
        </a:graphic>
      </p:graphicFrame>
      <p:sp>
        <p:nvSpPr>
          <p:cNvPr id="119855" name="TextBox 2"/>
          <p:cNvSpPr txBox="1">
            <a:spLocks noChangeArrowheads="1"/>
          </p:cNvSpPr>
          <p:nvPr/>
        </p:nvSpPr>
        <p:spPr bwMode="auto">
          <a:xfrm>
            <a:off x="546100" y="266700"/>
            <a:ext cx="6708775" cy="830263"/>
          </a:xfrm>
          <a:prstGeom prst="rect">
            <a:avLst/>
          </a:prstGeom>
          <a:noFill/>
          <a:ln w="9525">
            <a:noFill/>
            <a:miter lim="800000"/>
            <a:headEnd/>
            <a:tailEnd/>
          </a:ln>
        </p:spPr>
        <p:txBody>
          <a:bodyPr wrap="none">
            <a:spAutoFit/>
          </a:bodyPr>
          <a:lstStyle/>
          <a:p>
            <a:r>
              <a:rPr lang="nb-NO" sz="2400">
                <a:latin typeface="Calibri" pitchFamily="34" charset="0"/>
              </a:rPr>
              <a:t>Fra Hinderliste til handlingsplan:</a:t>
            </a:r>
          </a:p>
          <a:p>
            <a:r>
              <a:rPr lang="nb-NO" sz="2400">
                <a:latin typeface="Calibri" pitchFamily="34" charset="0"/>
              </a:rPr>
              <a:t>Etter test av ny Flyttemeldingsskjema i 02/2012</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0833" name="Title 1"/>
          <p:cNvSpPr>
            <a:spLocks noGrp="1"/>
          </p:cNvSpPr>
          <p:nvPr>
            <p:ph type="title"/>
          </p:nvPr>
        </p:nvSpPr>
        <p:spPr/>
        <p:txBody>
          <a:bodyPr/>
          <a:lstStyle/>
          <a:p>
            <a:pPr eaLnBrk="1" hangingPunct="1"/>
            <a:r>
              <a:rPr lang="nb-NO" smtClean="0"/>
              <a:t>rapport</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a:buChar char="•"/>
              <a:defRPr/>
            </a:pPr>
            <a:r>
              <a:rPr lang="nb-NO"/>
              <a:t>Hindre / Aksjonsliste</a:t>
            </a:r>
          </a:p>
          <a:p>
            <a:pPr eaLnBrk="1" fontAlgn="auto" hangingPunct="1">
              <a:spcAft>
                <a:spcPts val="0"/>
              </a:spcAft>
              <a:buFont typeface="Arial"/>
              <a:buChar char="•"/>
              <a:defRPr/>
            </a:pPr>
            <a:endParaRPr lang="nb-NO"/>
          </a:p>
          <a:p>
            <a:pPr eaLnBrk="1" fontAlgn="auto" hangingPunct="1">
              <a:spcAft>
                <a:spcPts val="0"/>
              </a:spcAft>
              <a:buFont typeface="Arial"/>
              <a:buChar char="•"/>
              <a:defRPr/>
            </a:pPr>
            <a:r>
              <a:rPr lang="nb-NO"/>
              <a:t>hvem vi testet med (brukermatrisen)</a:t>
            </a:r>
          </a:p>
          <a:p>
            <a:pPr eaLnBrk="1" fontAlgn="auto" hangingPunct="1">
              <a:spcAft>
                <a:spcPts val="0"/>
              </a:spcAft>
              <a:buFont typeface="Arial"/>
              <a:buChar char="•"/>
              <a:defRPr/>
            </a:pPr>
            <a:r>
              <a:rPr lang="nb-NO"/>
              <a:t>resultater (gjennomføringstabellen)</a:t>
            </a:r>
          </a:p>
          <a:p>
            <a:pPr eaLnBrk="1" fontAlgn="auto" hangingPunct="1">
              <a:spcAft>
                <a:spcPts val="0"/>
              </a:spcAft>
              <a:buFont typeface="Arial"/>
              <a:buNone/>
              <a:defRPr/>
            </a:pPr>
            <a:endParaRPr lang="nb-NO"/>
          </a:p>
          <a:p>
            <a:pPr eaLnBrk="1" fontAlgn="auto" hangingPunct="1">
              <a:spcAft>
                <a:spcPts val="0"/>
              </a:spcAft>
              <a:buFont typeface="Arial"/>
              <a:buChar char="•"/>
              <a:defRPr/>
            </a:pPr>
            <a:r>
              <a:rPr lang="nb-NO"/>
              <a:t>trinn for trinn skjermdump med problemer</a:t>
            </a:r>
          </a:p>
          <a:p>
            <a:pPr eaLnBrk="1" fontAlgn="auto" hangingPunct="1">
              <a:spcAft>
                <a:spcPts val="0"/>
              </a:spcAft>
              <a:buFont typeface="Arial"/>
              <a:buChar char="•"/>
              <a:defRPr/>
            </a:pPr>
            <a:r>
              <a:rPr lang="nb-NO"/>
              <a:t>skisser av potensielle løsninger</a:t>
            </a:r>
          </a:p>
          <a:p>
            <a:pPr eaLnBrk="1" fontAlgn="auto" hangingPunct="1">
              <a:spcAft>
                <a:spcPts val="0"/>
              </a:spcAft>
              <a:buFont typeface="Arial"/>
              <a:buChar char="•"/>
              <a:defRPr/>
            </a:pPr>
            <a:r>
              <a:rPr lang="nb-NO"/>
              <a:t>executive summary foran</a:t>
            </a:r>
          </a:p>
        </p:txBody>
      </p:sp>
      <p:cxnSp>
        <p:nvCxnSpPr>
          <p:cNvPr id="5" name="Straight Connector 4"/>
          <p:cNvCxnSpPr/>
          <p:nvPr/>
        </p:nvCxnSpPr>
        <p:spPr>
          <a:xfrm>
            <a:off x="0" y="2520950"/>
            <a:ext cx="91440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0" y="4156075"/>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20837" name="TextBox 6"/>
          <p:cNvSpPr txBox="1">
            <a:spLocks noChangeArrowheads="1"/>
          </p:cNvSpPr>
          <p:nvPr/>
        </p:nvSpPr>
        <p:spPr bwMode="auto">
          <a:xfrm>
            <a:off x="7793038" y="1116013"/>
            <a:ext cx="909637" cy="523875"/>
          </a:xfrm>
          <a:prstGeom prst="rect">
            <a:avLst/>
          </a:prstGeom>
          <a:noFill/>
          <a:ln w="9525">
            <a:noFill/>
            <a:miter lim="800000"/>
            <a:headEnd/>
            <a:tailEnd/>
          </a:ln>
        </p:spPr>
        <p:txBody>
          <a:bodyPr wrap="none">
            <a:spAutoFit/>
          </a:bodyPr>
          <a:lstStyle/>
          <a:p>
            <a:r>
              <a:rPr lang="nb-NO" sz="2800">
                <a:latin typeface="Calibri" pitchFamily="34" charset="0"/>
              </a:rPr>
              <a:t>alltid</a:t>
            </a:r>
          </a:p>
        </p:txBody>
      </p:sp>
      <p:sp>
        <p:nvSpPr>
          <p:cNvPr id="120838" name="TextBox 7"/>
          <p:cNvSpPr txBox="1">
            <a:spLocks noChangeArrowheads="1"/>
          </p:cNvSpPr>
          <p:nvPr/>
        </p:nvSpPr>
        <p:spPr bwMode="auto">
          <a:xfrm>
            <a:off x="7793038" y="3001963"/>
            <a:ext cx="773112" cy="523875"/>
          </a:xfrm>
          <a:prstGeom prst="rect">
            <a:avLst/>
          </a:prstGeom>
          <a:noFill/>
          <a:ln w="9525">
            <a:noFill/>
            <a:miter lim="800000"/>
            <a:headEnd/>
            <a:tailEnd/>
          </a:ln>
        </p:spPr>
        <p:txBody>
          <a:bodyPr wrap="none">
            <a:spAutoFit/>
          </a:bodyPr>
          <a:lstStyle/>
          <a:p>
            <a:r>
              <a:rPr lang="nb-NO" sz="2800">
                <a:latin typeface="Calibri" pitchFamily="34" charset="0"/>
              </a:rPr>
              <a:t>ofte</a:t>
            </a:r>
          </a:p>
        </p:txBody>
      </p:sp>
      <p:sp>
        <p:nvSpPr>
          <p:cNvPr id="120839" name="TextBox 8"/>
          <p:cNvSpPr txBox="1">
            <a:spLocks noChangeArrowheads="1"/>
          </p:cNvSpPr>
          <p:nvPr/>
        </p:nvSpPr>
        <p:spPr bwMode="auto">
          <a:xfrm>
            <a:off x="7099300" y="5157788"/>
            <a:ext cx="1727200" cy="1384300"/>
          </a:xfrm>
          <a:prstGeom prst="rect">
            <a:avLst/>
          </a:prstGeom>
          <a:noFill/>
          <a:ln w="9525">
            <a:noFill/>
            <a:miter lim="800000"/>
            <a:headEnd/>
            <a:tailEnd/>
          </a:ln>
        </p:spPr>
        <p:txBody>
          <a:bodyPr wrap="none">
            <a:spAutoFit/>
          </a:bodyPr>
          <a:lstStyle/>
          <a:p>
            <a:r>
              <a:rPr lang="nb-NO" sz="2800">
                <a:latin typeface="Calibri" pitchFamily="34" charset="0"/>
              </a:rPr>
              <a:t>større og</a:t>
            </a:r>
          </a:p>
          <a:p>
            <a:r>
              <a:rPr lang="nb-NO" sz="2800">
                <a:latin typeface="Calibri" pitchFamily="34" charset="0"/>
              </a:rPr>
              <a:t>langsiktige</a:t>
            </a:r>
          </a:p>
          <a:p>
            <a:r>
              <a:rPr lang="nb-NO" sz="2800">
                <a:latin typeface="Calibri" pitchFamily="34" charset="0"/>
              </a:rPr>
              <a:t>prosjekter</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1857" name="Title 1"/>
          <p:cNvSpPr>
            <a:spLocks noGrp="1"/>
          </p:cNvSpPr>
          <p:nvPr>
            <p:ph type="ctrTitle"/>
          </p:nvPr>
        </p:nvSpPr>
        <p:spPr>
          <a:xfrm>
            <a:off x="457200" y="2209800"/>
            <a:ext cx="8458200" cy="1470025"/>
          </a:xfrm>
        </p:spPr>
        <p:txBody>
          <a:bodyPr/>
          <a:lstStyle/>
          <a:p>
            <a:pPr eaLnBrk="1" hangingPunct="1"/>
            <a:r>
              <a:rPr lang="nb-NO" smtClean="0"/>
              <a:t>Flyttemeldingen 2012</a:t>
            </a:r>
          </a:p>
        </p:txBody>
      </p:sp>
      <p:sp>
        <p:nvSpPr>
          <p:cNvPr id="121858" name="Subtitle 2"/>
          <p:cNvSpPr>
            <a:spLocks noGrp="1"/>
          </p:cNvSpPr>
          <p:nvPr>
            <p:ph type="subTitle" idx="1"/>
          </p:nvPr>
        </p:nvSpPr>
        <p:spPr>
          <a:xfrm>
            <a:off x="457200" y="3900488"/>
            <a:ext cx="4953000" cy="823912"/>
          </a:xfrm>
        </p:spPr>
        <p:txBody>
          <a:bodyPr/>
          <a:lstStyle/>
          <a:p>
            <a:pPr marL="63500" eaLnBrk="1" hangingPunct="1"/>
            <a:r>
              <a:rPr lang="nb-NO" smtClean="0"/>
              <a:t>Hva hindrer elektronisk levering?</a:t>
            </a:r>
          </a:p>
        </p:txBody>
      </p:sp>
      <p:sp>
        <p:nvSpPr>
          <p:cNvPr id="121859" name="TextBox 3"/>
          <p:cNvSpPr txBox="1">
            <a:spLocks noChangeArrowheads="1"/>
          </p:cNvSpPr>
          <p:nvPr/>
        </p:nvSpPr>
        <p:spPr bwMode="auto">
          <a:xfrm>
            <a:off x="5029200" y="6096000"/>
            <a:ext cx="3689350" cy="523875"/>
          </a:xfrm>
          <a:prstGeom prst="rect">
            <a:avLst/>
          </a:prstGeom>
          <a:noFill/>
          <a:ln w="9525">
            <a:noFill/>
            <a:miter lim="800000"/>
            <a:headEnd/>
            <a:tailEnd/>
          </a:ln>
        </p:spPr>
        <p:txBody>
          <a:bodyPr wrap="none">
            <a:spAutoFit/>
          </a:bodyPr>
          <a:lstStyle/>
          <a:p>
            <a:r>
              <a:rPr lang="nb-NO" sz="1400">
                <a:latin typeface="Georgia" pitchFamily="18" charset="0"/>
              </a:rPr>
              <a:t>rapport fra brukervennlighetstester feb 2012</a:t>
            </a:r>
          </a:p>
          <a:p>
            <a:r>
              <a:rPr lang="nb-NO" sz="1400">
                <a:latin typeface="Georgia" pitchFamily="18" charset="0"/>
              </a:rPr>
              <a:t>Laura Arlov, SITS Brukskvalitet</a:t>
            </a:r>
          </a:p>
        </p:txBody>
      </p:sp>
      <p:sp>
        <p:nvSpPr>
          <p:cNvPr id="121860" name="TextBox 4"/>
          <p:cNvSpPr txBox="1">
            <a:spLocks noChangeArrowheads="1"/>
          </p:cNvSpPr>
          <p:nvPr/>
        </p:nvSpPr>
        <p:spPr bwMode="auto">
          <a:xfrm>
            <a:off x="600075" y="6096000"/>
            <a:ext cx="1428750" cy="276225"/>
          </a:xfrm>
          <a:prstGeom prst="rect">
            <a:avLst/>
          </a:prstGeom>
          <a:noFill/>
          <a:ln w="9525">
            <a:noFill/>
            <a:miter lim="800000"/>
            <a:headEnd/>
            <a:tailEnd/>
          </a:ln>
        </p:spPr>
        <p:txBody>
          <a:bodyPr wrap="none">
            <a:spAutoFit/>
          </a:bodyPr>
          <a:lstStyle/>
          <a:p>
            <a:r>
              <a:rPr lang="nb-NO" sz="1200">
                <a:latin typeface="Georgia" pitchFamily="18" charset="0"/>
              </a:rPr>
              <a:t>utkast  16.02.2012</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881" name="Title 3"/>
          <p:cNvSpPr>
            <a:spLocks noGrp="1"/>
          </p:cNvSpPr>
          <p:nvPr>
            <p:ph type="title"/>
          </p:nvPr>
        </p:nvSpPr>
        <p:spPr>
          <a:xfrm>
            <a:off x="514350" y="411163"/>
            <a:ext cx="8229600" cy="1066800"/>
          </a:xfrm>
        </p:spPr>
        <p:txBody>
          <a:bodyPr/>
          <a:lstStyle/>
          <a:p>
            <a:pPr eaLnBrk="1" hangingPunct="1"/>
            <a:r>
              <a:rPr lang="nb-NO" smtClean="0"/>
              <a:t>aksjonsliste 1, av 2</a:t>
            </a:r>
          </a:p>
        </p:txBody>
      </p:sp>
      <p:graphicFrame>
        <p:nvGraphicFramePr>
          <p:cNvPr id="10" name="Content Placeholder 9"/>
          <p:cNvGraphicFramePr>
            <a:graphicFrameLocks noGrp="1"/>
          </p:cNvGraphicFramePr>
          <p:nvPr>
            <p:ph idx="1"/>
          </p:nvPr>
        </p:nvGraphicFramePr>
        <p:xfrm>
          <a:off x="495300" y="1371600"/>
          <a:ext cx="8041218" cy="5351676"/>
        </p:xfrm>
        <a:graphic>
          <a:graphicData uri="http://schemas.openxmlformats.org/drawingml/2006/table">
            <a:tbl>
              <a:tblPr firstRow="1" bandRow="1">
                <a:tableStyleId>{5C22544A-7EE6-4342-B048-85BDC9FD1C3A}</a:tableStyleId>
              </a:tblPr>
              <a:tblGrid>
                <a:gridCol w="918633"/>
                <a:gridCol w="3530469"/>
                <a:gridCol w="3592116"/>
              </a:tblGrid>
              <a:tr h="312826">
                <a:tc>
                  <a:txBody>
                    <a:bodyPr/>
                    <a:lstStyle/>
                    <a:p>
                      <a:r>
                        <a:rPr lang="nb-NO" sz="1200"/>
                        <a:t>antall</a:t>
                      </a:r>
                    </a:p>
                  </a:txBody>
                  <a:tcPr/>
                </a:tc>
                <a:tc>
                  <a:txBody>
                    <a:bodyPr/>
                    <a:lstStyle/>
                    <a:p>
                      <a:r>
                        <a:rPr lang="nb-NO" sz="1200"/>
                        <a:t>hinder eller problem</a:t>
                      </a:r>
                    </a:p>
                  </a:txBody>
                  <a:tcPr/>
                </a:tc>
                <a:tc>
                  <a:txBody>
                    <a:bodyPr/>
                    <a:lstStyle/>
                    <a:p>
                      <a:r>
                        <a:rPr lang="nb-NO" sz="1200"/>
                        <a:t>aksjon</a:t>
                      </a:r>
                    </a:p>
                  </a:txBody>
                  <a:tcPr/>
                </a:tc>
              </a:tr>
              <a:tr h="312826">
                <a:tc>
                  <a:txBody>
                    <a:bodyPr/>
                    <a:lstStyle/>
                    <a:p>
                      <a:pPr algn="ctr" fontAlgn="b"/>
                      <a:r>
                        <a:rPr lang="en-US" sz="1200" b="0" i="0" u="none" strike="noStrike">
                          <a:latin typeface="Verdana"/>
                        </a:rPr>
                        <a:t>16</a:t>
                      </a:r>
                    </a:p>
                  </a:txBody>
                  <a:tcPr marL="12700" marR="12700" marT="12700" marB="0" anchor="b"/>
                </a:tc>
                <a:tc>
                  <a:txBody>
                    <a:bodyPr/>
                    <a:lstStyle/>
                    <a:p>
                      <a:pPr algn="l" fontAlgn="b"/>
                      <a:r>
                        <a:rPr lang="en-US" sz="1200" b="0" i="0" u="none" strike="noStrike">
                          <a:latin typeface="Verdana"/>
                        </a:rPr>
                        <a:t>Kommumenr forvirrer</a:t>
                      </a:r>
                    </a:p>
                  </a:txBody>
                  <a:tcPr marL="12700" marR="12700" marT="12700" marB="0" anchor="b"/>
                </a:tc>
                <a:tc>
                  <a:txBody>
                    <a:bodyPr/>
                    <a:lstStyle/>
                    <a:p>
                      <a:r>
                        <a:rPr lang="nb-NO" sz="1200"/>
                        <a:t>den fjernes (Amund)</a:t>
                      </a:r>
                    </a:p>
                  </a:txBody>
                  <a:tcPr/>
                </a:tc>
              </a:tr>
              <a:tr h="312826">
                <a:tc>
                  <a:txBody>
                    <a:bodyPr/>
                    <a:lstStyle/>
                    <a:p>
                      <a:pPr algn="ctr" fontAlgn="b"/>
                      <a:r>
                        <a:rPr lang="en-US" sz="1200" b="0" i="0" u="none" strike="noStrike">
                          <a:latin typeface="Verdana"/>
                        </a:rPr>
                        <a:t>13</a:t>
                      </a:r>
                    </a:p>
                  </a:txBody>
                  <a:tcPr marL="12700" marR="12700" marT="12700" marB="0" anchor="b"/>
                </a:tc>
                <a:tc>
                  <a:txBody>
                    <a:bodyPr/>
                    <a:lstStyle/>
                    <a:p>
                      <a:pPr algn="l" fontAlgn="b"/>
                      <a:r>
                        <a:rPr lang="en-US" sz="1200" b="0" i="0" u="none" strike="noStrike">
                          <a:latin typeface="Verdana"/>
                        </a:rPr>
                        <a:t>Kontroller, Signer og Send inn er vanskelig å få øye på</a:t>
                      </a:r>
                    </a:p>
                  </a:txBody>
                  <a:tcPr marL="12700" marR="12700" marT="12700" marB="0" anchor="b"/>
                </a:tc>
                <a:tc>
                  <a:txBody>
                    <a:bodyPr/>
                    <a:lstStyle/>
                    <a:p>
                      <a:r>
                        <a:rPr lang="nb-NO" sz="1200"/>
                        <a:t>Laura dokumenterer dette og kommuniserer til Altinn og Brønnøysund.</a:t>
                      </a:r>
                    </a:p>
                    <a:p>
                      <a:endParaRPr lang="nb-NO" sz="1200"/>
                    </a:p>
                    <a:p>
                      <a:r>
                        <a:rPr lang="nb-NO" sz="1200"/>
                        <a:t>Mads sjekker om vi kan få en pil?</a:t>
                      </a:r>
                    </a:p>
                    <a:p>
                      <a:endParaRPr lang="nb-NO" sz="1200"/>
                    </a:p>
                    <a:p>
                      <a:r>
                        <a:rPr lang="nb-NO" sz="1200"/>
                        <a:t>Jane forbedrer teksten.</a:t>
                      </a:r>
                    </a:p>
                  </a:txBody>
                  <a:tcPr/>
                </a:tc>
              </a:tr>
              <a:tr h="312826">
                <a:tc>
                  <a:txBody>
                    <a:bodyPr/>
                    <a:lstStyle/>
                    <a:p>
                      <a:pPr algn="ctr" fontAlgn="b"/>
                      <a:r>
                        <a:rPr lang="en-US" sz="1200" b="0" i="0" u="none" strike="noStrike">
                          <a:latin typeface="Verdana"/>
                        </a:rPr>
                        <a:t>11</a:t>
                      </a:r>
                    </a:p>
                  </a:txBody>
                  <a:tcPr marL="12700" marR="12700" marT="12700" marB="0" anchor="b"/>
                </a:tc>
                <a:tc>
                  <a:txBody>
                    <a:bodyPr/>
                    <a:lstStyle/>
                    <a:p>
                      <a:pPr algn="l" fontAlgn="b"/>
                      <a:r>
                        <a:rPr lang="en-US" sz="1200" b="0" i="0" u="none" strike="noStrike">
                          <a:latin typeface="Verdana"/>
                        </a:rPr>
                        <a:t>Melde fra for riktige personner er vanskelig</a:t>
                      </a:r>
                    </a:p>
                  </a:txBody>
                  <a:tcPr marL="12700" marR="12700" marT="12700" marB="0" anchor="b"/>
                </a:tc>
                <a:tc>
                  <a:txBody>
                    <a:bodyPr/>
                    <a:lstStyle/>
                    <a:p>
                      <a:r>
                        <a:rPr lang="nb-NO" sz="1200"/>
                        <a:t>Endre ”Flytter ikke” knappen til ”Fjern”  </a:t>
                      </a:r>
                    </a:p>
                    <a:p>
                      <a:endParaRPr lang="nb-NO" sz="1200"/>
                    </a:p>
                    <a:p>
                      <a:r>
                        <a:rPr lang="nb-NO" sz="1200"/>
                        <a:t>Mer luft mellom personene </a:t>
                      </a:r>
                    </a:p>
                    <a:p>
                      <a:r>
                        <a:rPr lang="nb-NO" sz="1200"/>
                        <a:t>(Amund)</a:t>
                      </a:r>
                    </a:p>
                    <a:p>
                      <a:endParaRPr lang="nb-NO" sz="1200"/>
                    </a:p>
                    <a:p>
                      <a:r>
                        <a:rPr lang="nb-NO" sz="1200"/>
                        <a:t>Sett</a:t>
                      </a:r>
                      <a:r>
                        <a:rPr lang="nb-NO" sz="1200" baseline="0"/>
                        <a:t> den som er innlogget overst hvis mulig.</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Innlogging er vanskelig</a:t>
                      </a:r>
                    </a:p>
                  </a:txBody>
                  <a:tcPr marL="12700" marR="12700" marT="12700" marB="0" anchor="b"/>
                </a:tc>
                <a:tc>
                  <a:txBody>
                    <a:bodyPr/>
                    <a:lstStyle/>
                    <a:p>
                      <a:r>
                        <a:rPr lang="nb-NO" sz="1200"/>
                        <a:t>Marit</a:t>
                      </a:r>
                      <a:r>
                        <a:rPr lang="nb-NO" sz="1200" baseline="0"/>
                        <a:t> fortsetter å snakke med Difi. Og Laura fortsetter å snakke med Difi og Altinn.</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Våre brukere kan havne på posten</a:t>
                      </a:r>
                    </a:p>
                  </a:txBody>
                  <a:tcPr marL="12700" marR="12700" marT="12700" marB="0" anchor="b"/>
                </a:tc>
                <a:tc>
                  <a:txBody>
                    <a:bodyPr/>
                    <a:lstStyle/>
                    <a:p>
                      <a:r>
                        <a:rPr lang="nb-NO" sz="1200"/>
                        <a:t>J</a:t>
                      </a:r>
                      <a:r>
                        <a:rPr lang="en-US" sz="1200"/>
                        <a:t>a</a:t>
                      </a:r>
                      <a:r>
                        <a:rPr lang="nb-NO" sz="1200"/>
                        <a:t>ne fortsetter å forhandle med konkurrentene</a:t>
                      </a:r>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Yrke (lengde på feltet)</a:t>
                      </a:r>
                    </a:p>
                  </a:txBody>
                  <a:tcPr marL="12700" marR="12700" marT="12700" marB="0" anchor="b"/>
                </a:tc>
                <a:tc>
                  <a:txBody>
                    <a:bodyPr/>
                    <a:lstStyle/>
                    <a:p>
                      <a:r>
                        <a:rPr lang="nb-NO" sz="1200" baseline="0"/>
                        <a:t>Hindre folk i å skrive flere tegn enn vi aksepterer, eller utvide hvor mye de får  lov å skrive</a:t>
                      </a:r>
                      <a:r>
                        <a:rPr lang="en-US" sz="1200" baseline="0"/>
                        <a:t>…det som er enklest og billigst.</a:t>
                      </a:r>
                      <a:r>
                        <a:rPr lang="nb-NO" sz="1200" baseline="0"/>
                        <a:t> </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Datoformat streng, og uhjelpsom feilmelding</a:t>
                      </a:r>
                    </a:p>
                  </a:txBody>
                  <a:tcPr marL="12700" marR="12700" marT="12700" marB="0" anchor="b"/>
                </a:tc>
                <a:tc>
                  <a:txBody>
                    <a:bodyPr/>
                    <a:lstStyle/>
                    <a:p>
                      <a:r>
                        <a:rPr lang="nb-NO" sz="1200"/>
                        <a:t>Sjekke om det er mulig å sette</a:t>
                      </a:r>
                      <a:r>
                        <a:rPr lang="nb-NO" sz="1200" baseline="0"/>
                        <a:t> folk inn i kalendar</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Gatenavnlisten er lang i byene</a:t>
                      </a:r>
                    </a:p>
                  </a:txBody>
                  <a:tcPr marL="12700" marR="12700" marT="12700" marB="0" anchor="b"/>
                </a:tc>
                <a:tc>
                  <a:txBody>
                    <a:bodyPr/>
                    <a:lstStyle/>
                    <a:p>
                      <a:r>
                        <a:rPr lang="nb-NO" sz="1200"/>
                        <a:t>dette bryr vi oss ikke om</a:t>
                      </a:r>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PDF mangler info</a:t>
                      </a:r>
                    </a:p>
                  </a:txBody>
                  <a:tcPr marL="12700" marR="12700" marT="12700" marB="0" anchor="b"/>
                </a:tc>
                <a:tc>
                  <a:txBody>
                    <a:bodyPr/>
                    <a:lstStyle/>
                    <a:p>
                      <a:r>
                        <a:rPr lang="nb-NO" sz="1200"/>
                        <a:t>Amund fikser</a:t>
                      </a:r>
                    </a:p>
                  </a:txBody>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pPr eaLnBrk="1" hangingPunct="1"/>
            <a:r>
              <a:rPr lang="nb-NO" smtClean="0"/>
              <a:t>Oppsummering</a:t>
            </a:r>
          </a:p>
        </p:txBody>
      </p:sp>
      <p:sp>
        <p:nvSpPr>
          <p:cNvPr id="3" name="Content Placeholder 2"/>
          <p:cNvSpPr>
            <a:spLocks noGrp="1"/>
          </p:cNvSpPr>
          <p:nvPr>
            <p:ph idx="1"/>
          </p:nvPr>
        </p:nvSpPr>
        <p:spPr>
          <a:xfrm>
            <a:off x="457200" y="2249488"/>
            <a:ext cx="6675438" cy="4324350"/>
          </a:xfrm>
        </p:spPr>
        <p:txBody>
          <a:bodyPr>
            <a:normAutofit fontScale="92500" lnSpcReduction="10000"/>
          </a:bodyPr>
          <a:lstStyle/>
          <a:p>
            <a:pPr marL="365760" indent="-256032" eaLnBrk="1" fontAlgn="auto" hangingPunct="1">
              <a:spcAft>
                <a:spcPts val="1800"/>
              </a:spcAft>
              <a:buClr>
                <a:schemeClr val="accent3"/>
              </a:buClr>
              <a:buFont typeface="Georgia"/>
              <a:buChar char="•"/>
              <a:defRPr/>
            </a:pPr>
            <a:r>
              <a:rPr lang="nb-NO" sz="2000"/>
              <a:t>Etter brukertest 2011 ble RF1400 forbedret i forbindelse med migrering til Altinn II</a:t>
            </a:r>
          </a:p>
          <a:p>
            <a:pPr marL="365760" indent="-256032" eaLnBrk="1" fontAlgn="auto" hangingPunct="1">
              <a:spcAft>
                <a:spcPts val="1800"/>
              </a:spcAft>
              <a:buClr>
                <a:schemeClr val="accent3"/>
              </a:buClr>
              <a:buFont typeface="Georgia"/>
              <a:buChar char="•"/>
              <a:defRPr/>
            </a:pPr>
            <a:r>
              <a:rPr lang="nb-NO" sz="2000"/>
              <a:t>T</a:t>
            </a:r>
            <a:r>
              <a:rPr lang="en-US" sz="2000"/>
              <a:t>e</a:t>
            </a:r>
            <a:r>
              <a:rPr lang="nb-NO" sz="2000"/>
              <a:t>st av ny RF1400 med 6 brukere viser at enkelte problemer er løst, mens andre består.</a:t>
            </a:r>
          </a:p>
          <a:p>
            <a:pPr marL="658368" lvl="1" indent="-246888" eaLnBrk="1" fontAlgn="auto" hangingPunct="1">
              <a:spcAft>
                <a:spcPts val="1800"/>
              </a:spcAft>
              <a:buFont typeface="Georgia"/>
              <a:buChar char="▫"/>
              <a:defRPr/>
            </a:pPr>
            <a:r>
              <a:rPr lang="nb-NO" sz="1800"/>
              <a:t>Det er stadig vekk en utfordring for brukere å skille Flyttemelding til Folkeregister fra konkurrerende tjenester.</a:t>
            </a:r>
          </a:p>
          <a:p>
            <a:pPr marL="658368" lvl="1" indent="-246888" eaLnBrk="1" fontAlgn="auto" hangingPunct="1">
              <a:spcAft>
                <a:spcPts val="1800"/>
              </a:spcAft>
              <a:buFont typeface="Georgia"/>
              <a:buChar char="▫"/>
              <a:defRPr/>
            </a:pPr>
            <a:r>
              <a:rPr lang="nb-NO" sz="1800"/>
              <a:t>Altinns profesjonell grensesnitt skaper problemer for private, ikke-proffe brukere. Største problem er rundt signering/innsending.</a:t>
            </a:r>
          </a:p>
          <a:p>
            <a:pPr marL="658368" lvl="1" indent="-246888" eaLnBrk="1" fontAlgn="auto" hangingPunct="1">
              <a:spcAft>
                <a:spcPts val="1800"/>
              </a:spcAft>
              <a:buFont typeface="Georgia"/>
              <a:buChar char="▫"/>
              <a:defRPr/>
            </a:pPr>
            <a:r>
              <a:rPr lang="nb-NO" sz="1800"/>
              <a:t>De 2 dyktigste brukerne klarte alt. 4 av 6 brukere hadde tilstrekkelig probelmer at det er usikker om de hadde levert korrekt elektronisk.</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51" name="Straight Connector 50"/>
          <p:cNvCxnSpPr/>
          <p:nvPr/>
        </p:nvCxnSpPr>
        <p:spPr>
          <a:xfrm>
            <a:off x="1446213" y="3930650"/>
            <a:ext cx="6591300" cy="1588"/>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4930" name="Title 1"/>
          <p:cNvSpPr>
            <a:spLocks noGrp="1"/>
          </p:cNvSpPr>
          <p:nvPr>
            <p:ph type="title"/>
          </p:nvPr>
        </p:nvSpPr>
        <p:spPr>
          <a:xfrm>
            <a:off x="457200" y="644525"/>
            <a:ext cx="8229600" cy="1066800"/>
          </a:xfrm>
        </p:spPr>
        <p:txBody>
          <a:bodyPr/>
          <a:lstStyle/>
          <a:p>
            <a:pPr eaLnBrk="1" hangingPunct="1"/>
            <a:r>
              <a:rPr lang="nb-NO" smtClean="0"/>
              <a:t>Hvem testet vi med?</a:t>
            </a:r>
          </a:p>
        </p:txBody>
      </p:sp>
      <p:sp>
        <p:nvSpPr>
          <p:cNvPr id="5" name="Freeform 4"/>
          <p:cNvSpPr/>
          <p:nvPr/>
        </p:nvSpPr>
        <p:spPr>
          <a:xfrm>
            <a:off x="1374775" y="2014538"/>
            <a:ext cx="6662738" cy="4140200"/>
          </a:xfrm>
          <a:custGeom>
            <a:avLst/>
            <a:gdLst>
              <a:gd name="connsiteX0" fmla="*/ 33867 w 6815667"/>
              <a:gd name="connsiteY0" fmla="*/ 0 h 3564467"/>
              <a:gd name="connsiteX1" fmla="*/ 0 w 6815667"/>
              <a:gd name="connsiteY1" fmla="*/ 3564467 h 3564467"/>
              <a:gd name="connsiteX2" fmla="*/ 6815667 w 6815667"/>
              <a:gd name="connsiteY2" fmla="*/ 3556000 h 3564467"/>
            </a:gdLst>
            <a:ahLst/>
            <a:cxnLst>
              <a:cxn ang="0">
                <a:pos x="connsiteX0" y="connsiteY0"/>
              </a:cxn>
              <a:cxn ang="0">
                <a:pos x="connsiteX1" y="connsiteY1"/>
              </a:cxn>
              <a:cxn ang="0">
                <a:pos x="connsiteX2" y="connsiteY2"/>
              </a:cxn>
            </a:cxnLst>
            <a:rect l="l" t="t" r="r" b="b"/>
            <a:pathLst>
              <a:path w="6815667" h="3564467">
                <a:moveTo>
                  <a:pt x="33867" y="0"/>
                </a:moveTo>
                <a:lnTo>
                  <a:pt x="0" y="3564467"/>
                </a:lnTo>
                <a:lnTo>
                  <a:pt x="6815667" y="3556000"/>
                </a:lnTo>
              </a:path>
            </a:pathLst>
          </a:cu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nb-NO"/>
          </a:p>
        </p:txBody>
      </p:sp>
      <p:sp>
        <p:nvSpPr>
          <p:cNvPr id="11" name="TextBox 10"/>
          <p:cNvSpPr txBox="1"/>
          <p:nvPr/>
        </p:nvSpPr>
        <p:spPr>
          <a:xfrm>
            <a:off x="3810000" y="6234113"/>
            <a:ext cx="1762125"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dataferdighet</a:t>
            </a:r>
          </a:p>
        </p:txBody>
      </p:sp>
      <p:sp>
        <p:nvSpPr>
          <p:cNvPr id="71" name="TextBox 70"/>
          <p:cNvSpPr txBox="1"/>
          <p:nvPr/>
        </p:nvSpPr>
        <p:spPr>
          <a:xfrm>
            <a:off x="1446213" y="6234113"/>
            <a:ext cx="369887"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lav</a:t>
            </a:r>
          </a:p>
        </p:txBody>
      </p:sp>
      <p:sp>
        <p:nvSpPr>
          <p:cNvPr id="72" name="TextBox 71"/>
          <p:cNvSpPr txBox="1"/>
          <p:nvPr/>
        </p:nvSpPr>
        <p:spPr>
          <a:xfrm>
            <a:off x="7629525" y="6234113"/>
            <a:ext cx="407988" cy="261937"/>
          </a:xfrm>
          <a:prstGeom prst="rect">
            <a:avLst/>
          </a:prstGeom>
          <a:noFill/>
        </p:spPr>
        <p:txBody>
          <a:bodyPr wrap="none">
            <a:spAutoFit/>
          </a:bodyPr>
          <a:lstStyle/>
          <a:p>
            <a:pPr fontAlgn="auto">
              <a:spcBef>
                <a:spcPts val="0"/>
              </a:spcBef>
              <a:spcAft>
                <a:spcPts val="0"/>
              </a:spcAft>
              <a:defRPr/>
            </a:pPr>
            <a:r>
              <a:rPr lang="nb-NO" sz="1100">
                <a:latin typeface="+mj-lt"/>
                <a:cs typeface="+mn-cs"/>
              </a:rPr>
              <a:t>høy</a:t>
            </a:r>
          </a:p>
        </p:txBody>
      </p:sp>
      <p:grpSp>
        <p:nvGrpSpPr>
          <p:cNvPr id="124935" name="Group 75"/>
          <p:cNvGrpSpPr>
            <a:grpSpLocks/>
          </p:cNvGrpSpPr>
          <p:nvPr/>
        </p:nvGrpSpPr>
        <p:grpSpPr bwMode="auto">
          <a:xfrm>
            <a:off x="6713538" y="2255838"/>
            <a:ext cx="476250" cy="596900"/>
            <a:chOff x="5862456" y="2860119"/>
            <a:chExt cx="471467" cy="583515"/>
          </a:xfrm>
        </p:grpSpPr>
        <p:sp>
          <p:nvSpPr>
            <p:cNvPr id="77" name="Oval 76"/>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2</a:t>
              </a:r>
            </a:p>
          </p:txBody>
        </p:sp>
        <p:sp>
          <p:nvSpPr>
            <p:cNvPr id="78" name="Moon 77"/>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79" name="TextBox 78"/>
          <p:cNvSpPr txBox="1"/>
          <p:nvPr/>
        </p:nvSpPr>
        <p:spPr>
          <a:xfrm>
            <a:off x="6789738" y="1541463"/>
            <a:ext cx="1706562" cy="522287"/>
          </a:xfrm>
          <a:prstGeom prst="rect">
            <a:avLst/>
          </a:prstGeom>
          <a:noFill/>
        </p:spPr>
        <p:txBody>
          <a:bodyPr wrap="none">
            <a:spAutoFit/>
          </a:bodyPr>
          <a:lstStyle/>
          <a:p>
            <a:pPr fontAlgn="auto">
              <a:spcBef>
                <a:spcPts val="0"/>
              </a:spcBef>
              <a:spcAft>
                <a:spcPts val="0"/>
              </a:spcAft>
              <a:defRPr/>
            </a:pPr>
            <a:r>
              <a:rPr lang="nb-NO" sz="1400">
                <a:latin typeface="+mj-lt"/>
                <a:cs typeface="+mn-cs"/>
              </a:rPr>
              <a:t>2. mann 21</a:t>
            </a:r>
          </a:p>
          <a:p>
            <a:pPr fontAlgn="auto">
              <a:spcBef>
                <a:spcPts val="0"/>
              </a:spcBef>
              <a:spcAft>
                <a:spcPts val="0"/>
              </a:spcAft>
              <a:defRPr/>
            </a:pPr>
            <a:r>
              <a:rPr lang="nb-NO" sz="1400">
                <a:latin typeface="+mj-lt"/>
                <a:cs typeface="+mn-cs"/>
              </a:rPr>
              <a:t>student innovasjon</a:t>
            </a:r>
          </a:p>
        </p:txBody>
      </p:sp>
      <p:sp>
        <p:nvSpPr>
          <p:cNvPr id="84" name="TextBox 83"/>
          <p:cNvSpPr txBox="1"/>
          <p:nvPr/>
        </p:nvSpPr>
        <p:spPr>
          <a:xfrm>
            <a:off x="5699125" y="3930650"/>
            <a:ext cx="1265238" cy="522288"/>
          </a:xfrm>
          <a:prstGeom prst="rect">
            <a:avLst/>
          </a:prstGeom>
          <a:noFill/>
        </p:spPr>
        <p:txBody>
          <a:bodyPr wrap="none">
            <a:spAutoFit/>
          </a:bodyPr>
          <a:lstStyle/>
          <a:p>
            <a:pPr fontAlgn="auto">
              <a:spcBef>
                <a:spcPts val="0"/>
              </a:spcBef>
              <a:spcAft>
                <a:spcPts val="0"/>
              </a:spcAft>
              <a:defRPr/>
            </a:pPr>
            <a:r>
              <a:rPr lang="nb-NO" sz="1400">
                <a:latin typeface="+mj-lt"/>
                <a:cs typeface="+mn-cs"/>
              </a:rPr>
              <a:t>1. kvinne 26</a:t>
            </a:r>
          </a:p>
          <a:p>
            <a:pPr fontAlgn="auto">
              <a:spcBef>
                <a:spcPts val="0"/>
              </a:spcBef>
              <a:spcAft>
                <a:spcPts val="0"/>
              </a:spcAft>
              <a:defRPr/>
            </a:pPr>
            <a:r>
              <a:rPr lang="nb-NO" sz="1400">
                <a:latin typeface="+mj-lt"/>
                <a:cs typeface="+mn-cs"/>
              </a:rPr>
              <a:t>jurist/megler</a:t>
            </a:r>
          </a:p>
        </p:txBody>
      </p:sp>
      <p:grpSp>
        <p:nvGrpSpPr>
          <p:cNvPr id="124938" name="Group 80"/>
          <p:cNvGrpSpPr>
            <a:grpSpLocks/>
          </p:cNvGrpSpPr>
          <p:nvPr/>
        </p:nvGrpSpPr>
        <p:grpSpPr bwMode="auto">
          <a:xfrm>
            <a:off x="5549900" y="3300413"/>
            <a:ext cx="474663" cy="598487"/>
            <a:chOff x="5862456" y="2860119"/>
            <a:chExt cx="471467" cy="583515"/>
          </a:xfrm>
        </p:grpSpPr>
        <p:sp>
          <p:nvSpPr>
            <p:cNvPr id="82" name="Oval 81"/>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1</a:t>
              </a:r>
            </a:p>
          </p:txBody>
        </p:sp>
        <p:sp>
          <p:nvSpPr>
            <p:cNvPr id="83" name="Moon 82"/>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sp>
        <p:nvSpPr>
          <p:cNvPr id="93" name="TextBox 92"/>
          <p:cNvSpPr txBox="1"/>
          <p:nvPr/>
        </p:nvSpPr>
        <p:spPr>
          <a:xfrm rot="16200000">
            <a:off x="-450850" y="4137025"/>
            <a:ext cx="2901950" cy="400050"/>
          </a:xfrm>
          <a:prstGeom prst="rect">
            <a:avLst/>
          </a:prstGeom>
          <a:noFill/>
        </p:spPr>
        <p:txBody>
          <a:bodyPr wrap="none">
            <a:spAutoFit/>
          </a:bodyPr>
          <a:lstStyle/>
          <a:p>
            <a:pPr fontAlgn="auto">
              <a:spcBef>
                <a:spcPts val="0"/>
              </a:spcBef>
              <a:spcAft>
                <a:spcPts val="0"/>
              </a:spcAft>
              <a:defRPr/>
            </a:pPr>
            <a:r>
              <a:rPr lang="nb-NO" sz="2000">
                <a:latin typeface="+mj-lt"/>
                <a:cs typeface="+mn-cs"/>
              </a:rPr>
              <a:t>flyttemeldingskunnskap</a:t>
            </a:r>
          </a:p>
        </p:txBody>
      </p:sp>
      <p:sp>
        <p:nvSpPr>
          <p:cNvPr id="94" name="TextBox 93"/>
          <p:cNvSpPr txBox="1"/>
          <p:nvPr/>
        </p:nvSpPr>
        <p:spPr>
          <a:xfrm rot="16200000">
            <a:off x="796925" y="2562225"/>
            <a:ext cx="407988"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høy</a:t>
            </a:r>
          </a:p>
        </p:txBody>
      </p:sp>
      <p:sp>
        <p:nvSpPr>
          <p:cNvPr id="95" name="TextBox 94"/>
          <p:cNvSpPr txBox="1"/>
          <p:nvPr/>
        </p:nvSpPr>
        <p:spPr>
          <a:xfrm rot="16200000">
            <a:off x="815975" y="5772150"/>
            <a:ext cx="369888" cy="261938"/>
          </a:xfrm>
          <a:prstGeom prst="rect">
            <a:avLst/>
          </a:prstGeom>
          <a:noFill/>
        </p:spPr>
        <p:txBody>
          <a:bodyPr wrap="none">
            <a:spAutoFit/>
          </a:bodyPr>
          <a:lstStyle/>
          <a:p>
            <a:pPr fontAlgn="auto">
              <a:spcBef>
                <a:spcPts val="0"/>
              </a:spcBef>
              <a:spcAft>
                <a:spcPts val="0"/>
              </a:spcAft>
              <a:defRPr/>
            </a:pPr>
            <a:r>
              <a:rPr lang="nb-NO" sz="1100">
                <a:latin typeface="+mj-lt"/>
                <a:cs typeface="+mn-cs"/>
              </a:rPr>
              <a:t>lav</a:t>
            </a:r>
          </a:p>
        </p:txBody>
      </p:sp>
      <p:grpSp>
        <p:nvGrpSpPr>
          <p:cNvPr id="124942" name="Group 75"/>
          <p:cNvGrpSpPr>
            <a:grpSpLocks/>
          </p:cNvGrpSpPr>
          <p:nvPr/>
        </p:nvGrpSpPr>
        <p:grpSpPr bwMode="auto">
          <a:xfrm>
            <a:off x="6153150" y="2644775"/>
            <a:ext cx="476250" cy="596900"/>
            <a:chOff x="5862456" y="2860119"/>
            <a:chExt cx="471467" cy="583515"/>
          </a:xfrm>
        </p:grpSpPr>
        <p:sp>
          <p:nvSpPr>
            <p:cNvPr id="36" name="Oval 35"/>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3</a:t>
              </a:r>
            </a:p>
          </p:txBody>
        </p:sp>
        <p:sp>
          <p:nvSpPr>
            <p:cNvPr id="39" name="Moon 38"/>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40" name="TextBox 39"/>
          <p:cNvSpPr txBox="1"/>
          <p:nvPr/>
        </p:nvSpPr>
        <p:spPr>
          <a:xfrm>
            <a:off x="4914900" y="2120900"/>
            <a:ext cx="1568450" cy="523875"/>
          </a:xfrm>
          <a:prstGeom prst="rect">
            <a:avLst/>
          </a:prstGeom>
          <a:noFill/>
        </p:spPr>
        <p:txBody>
          <a:bodyPr wrap="none">
            <a:spAutoFit/>
          </a:bodyPr>
          <a:lstStyle/>
          <a:p>
            <a:pPr fontAlgn="auto">
              <a:spcBef>
                <a:spcPts val="0"/>
              </a:spcBef>
              <a:spcAft>
                <a:spcPts val="0"/>
              </a:spcAft>
              <a:defRPr/>
            </a:pPr>
            <a:r>
              <a:rPr lang="nb-NO" sz="1400">
                <a:latin typeface="+mj-lt"/>
                <a:cs typeface="+mn-cs"/>
              </a:rPr>
              <a:t>3. mann 33</a:t>
            </a:r>
          </a:p>
          <a:p>
            <a:pPr fontAlgn="auto">
              <a:spcBef>
                <a:spcPts val="0"/>
              </a:spcBef>
              <a:spcAft>
                <a:spcPts val="0"/>
              </a:spcAft>
              <a:defRPr/>
            </a:pPr>
            <a:r>
              <a:rPr lang="nb-NO" sz="1400">
                <a:latin typeface="+mj-lt"/>
                <a:cs typeface="+mn-cs"/>
              </a:rPr>
              <a:t>selvstendig, bygg</a:t>
            </a:r>
          </a:p>
        </p:txBody>
      </p:sp>
      <p:pic>
        <p:nvPicPr>
          <p:cNvPr id="124944" name="Picture 40" descr="Screen shot 2012-02-16 at 4.32.22 PM.png"/>
          <p:cNvPicPr>
            <a:picLocks noChangeAspect="1"/>
          </p:cNvPicPr>
          <p:nvPr/>
        </p:nvPicPr>
        <p:blipFill>
          <a:blip r:embed="rId3"/>
          <a:srcRect/>
          <a:stretch>
            <a:fillRect/>
          </a:stretch>
        </p:blipFill>
        <p:spPr bwMode="auto">
          <a:xfrm>
            <a:off x="6276975" y="3017838"/>
            <a:ext cx="203200" cy="128587"/>
          </a:xfrm>
          <a:prstGeom prst="rect">
            <a:avLst/>
          </a:prstGeom>
          <a:noFill/>
          <a:ln w="9525">
            <a:noFill/>
            <a:miter lim="800000"/>
            <a:headEnd/>
            <a:tailEnd/>
          </a:ln>
        </p:spPr>
      </p:pic>
      <p:grpSp>
        <p:nvGrpSpPr>
          <p:cNvPr id="124945" name="Group 75"/>
          <p:cNvGrpSpPr>
            <a:grpSpLocks/>
          </p:cNvGrpSpPr>
          <p:nvPr/>
        </p:nvGrpSpPr>
        <p:grpSpPr bwMode="auto">
          <a:xfrm>
            <a:off x="6713538" y="2633663"/>
            <a:ext cx="476250" cy="596900"/>
            <a:chOff x="5862456" y="2860119"/>
            <a:chExt cx="471467" cy="583515"/>
          </a:xfrm>
        </p:grpSpPr>
        <p:sp>
          <p:nvSpPr>
            <p:cNvPr id="43" name="Oval 42"/>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4</a:t>
              </a:r>
            </a:p>
          </p:txBody>
        </p:sp>
        <p:sp>
          <p:nvSpPr>
            <p:cNvPr id="44" name="Moon 43"/>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45" name="TextBox 44"/>
          <p:cNvSpPr txBox="1"/>
          <p:nvPr/>
        </p:nvSpPr>
        <p:spPr>
          <a:xfrm>
            <a:off x="7250113" y="2778125"/>
            <a:ext cx="1635125" cy="522288"/>
          </a:xfrm>
          <a:prstGeom prst="rect">
            <a:avLst/>
          </a:prstGeom>
          <a:noFill/>
        </p:spPr>
        <p:txBody>
          <a:bodyPr wrap="none">
            <a:spAutoFit/>
          </a:bodyPr>
          <a:lstStyle/>
          <a:p>
            <a:pPr fontAlgn="auto">
              <a:spcBef>
                <a:spcPts val="0"/>
              </a:spcBef>
              <a:spcAft>
                <a:spcPts val="0"/>
              </a:spcAft>
              <a:defRPr/>
            </a:pPr>
            <a:r>
              <a:rPr lang="nb-NO" sz="1400">
                <a:latin typeface="+mj-lt"/>
                <a:cs typeface="+mn-cs"/>
              </a:rPr>
              <a:t>4. mann 43</a:t>
            </a:r>
          </a:p>
          <a:p>
            <a:pPr fontAlgn="auto">
              <a:spcBef>
                <a:spcPts val="0"/>
              </a:spcBef>
              <a:spcAft>
                <a:spcPts val="0"/>
              </a:spcAft>
              <a:defRPr/>
            </a:pPr>
            <a:r>
              <a:rPr lang="nb-NO" sz="1400">
                <a:latin typeface="+mj-lt"/>
                <a:cs typeface="+mn-cs"/>
              </a:rPr>
              <a:t>Investor, regnskap</a:t>
            </a:r>
          </a:p>
        </p:txBody>
      </p:sp>
      <p:grpSp>
        <p:nvGrpSpPr>
          <p:cNvPr id="124947" name="Group 75"/>
          <p:cNvGrpSpPr>
            <a:grpSpLocks/>
          </p:cNvGrpSpPr>
          <p:nvPr/>
        </p:nvGrpSpPr>
        <p:grpSpPr bwMode="auto">
          <a:xfrm>
            <a:off x="3857625" y="2973388"/>
            <a:ext cx="474663" cy="596900"/>
            <a:chOff x="5862456" y="2860119"/>
            <a:chExt cx="471467" cy="583515"/>
          </a:xfrm>
        </p:grpSpPr>
        <p:sp>
          <p:nvSpPr>
            <p:cNvPr id="48" name="Oval 47"/>
            <p:cNvSpPr/>
            <p:nvPr/>
          </p:nvSpPr>
          <p:spPr>
            <a:xfrm>
              <a:off x="5938359" y="2860119"/>
              <a:ext cx="319662" cy="283212"/>
            </a:xfrm>
            <a:prstGeom prst="ellipse">
              <a:avLst/>
            </a:prstGeom>
          </p:spPr>
          <p:style>
            <a:lnRef idx="1">
              <a:schemeClr val="accent1"/>
            </a:lnRef>
            <a:fillRef idx="3">
              <a:schemeClr val="accent1"/>
            </a:fillRef>
            <a:effectRef idx="2">
              <a:schemeClr val="accent1"/>
            </a:effectRef>
            <a:fontRef idx="minor">
              <a:schemeClr val="lt1"/>
            </a:fontRef>
          </p:style>
          <p:txBody>
            <a:bodyPr wrap="none" lIns="0" tIns="0" rIns="0" bIns="72000" anchor="ctr"/>
            <a:lstStyle/>
            <a:p>
              <a:pPr algn="ctr" fontAlgn="auto">
                <a:spcBef>
                  <a:spcPts val="0"/>
                </a:spcBef>
                <a:spcAft>
                  <a:spcPts val="0"/>
                </a:spcAft>
                <a:defRPr/>
              </a:pPr>
              <a:r>
                <a:rPr lang="nb-NO">
                  <a:latin typeface="+mj-lt"/>
                </a:rPr>
                <a:t>5</a:t>
              </a:r>
            </a:p>
          </p:txBody>
        </p:sp>
        <p:sp>
          <p:nvSpPr>
            <p:cNvPr id="49" name="Moon 48"/>
            <p:cNvSpPr/>
            <p:nvPr/>
          </p:nvSpPr>
          <p:spPr>
            <a:xfrm rot="5400000">
              <a:off x="5956584" y="3066294"/>
              <a:ext cx="283212" cy="471467"/>
            </a:xfrm>
            <a:prstGeom prst="moon">
              <a:avLst>
                <a:gd name="adj" fmla="val 81531"/>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mj-lt"/>
              </a:endParaRPr>
            </a:p>
          </p:txBody>
        </p:sp>
      </p:grpSp>
      <p:sp>
        <p:nvSpPr>
          <p:cNvPr id="50" name="TextBox 49"/>
          <p:cNvSpPr txBox="1"/>
          <p:nvPr/>
        </p:nvSpPr>
        <p:spPr>
          <a:xfrm>
            <a:off x="2774950" y="2952750"/>
            <a:ext cx="1082675" cy="738188"/>
          </a:xfrm>
          <a:prstGeom prst="rect">
            <a:avLst/>
          </a:prstGeom>
          <a:noFill/>
        </p:spPr>
        <p:txBody>
          <a:bodyPr wrap="none">
            <a:spAutoFit/>
          </a:bodyPr>
          <a:lstStyle/>
          <a:p>
            <a:pPr fontAlgn="auto">
              <a:spcBef>
                <a:spcPts val="0"/>
              </a:spcBef>
              <a:spcAft>
                <a:spcPts val="0"/>
              </a:spcAft>
              <a:defRPr/>
            </a:pPr>
            <a:r>
              <a:rPr lang="nb-NO" sz="1400">
                <a:latin typeface="+mj-lt"/>
                <a:cs typeface="+mn-cs"/>
              </a:rPr>
              <a:t>5. mann 54</a:t>
            </a:r>
          </a:p>
          <a:p>
            <a:pPr fontAlgn="auto">
              <a:spcBef>
                <a:spcPts val="0"/>
              </a:spcBef>
              <a:spcAft>
                <a:spcPts val="0"/>
              </a:spcAft>
              <a:defRPr/>
            </a:pPr>
            <a:r>
              <a:rPr lang="nb-NO" sz="1400">
                <a:latin typeface="+mj-lt"/>
                <a:cs typeface="+mn-cs"/>
              </a:rPr>
              <a:t>selvstendig</a:t>
            </a:r>
          </a:p>
          <a:p>
            <a:pPr fontAlgn="auto">
              <a:spcBef>
                <a:spcPts val="0"/>
              </a:spcBef>
              <a:spcAft>
                <a:spcPts val="0"/>
              </a:spcAft>
              <a:defRPr/>
            </a:pPr>
            <a:r>
              <a:rPr lang="nb-NO" sz="1400">
                <a:latin typeface="+mj-lt"/>
                <a:cs typeface="+mn-cs"/>
              </a:rPr>
              <a:t>events</a:t>
            </a:r>
          </a:p>
        </p:txBody>
      </p:sp>
      <p:sp>
        <p:nvSpPr>
          <p:cNvPr id="55" name="TextBox 54"/>
          <p:cNvSpPr txBox="1"/>
          <p:nvPr/>
        </p:nvSpPr>
        <p:spPr>
          <a:xfrm>
            <a:off x="3557588" y="4084638"/>
            <a:ext cx="1300162" cy="738187"/>
          </a:xfrm>
          <a:prstGeom prst="rect">
            <a:avLst/>
          </a:prstGeom>
          <a:noFill/>
        </p:spPr>
        <p:txBody>
          <a:bodyPr wrap="none">
            <a:spAutoFit/>
          </a:bodyPr>
          <a:lstStyle/>
          <a:p>
            <a:pPr fontAlgn="auto">
              <a:spcBef>
                <a:spcPts val="0"/>
              </a:spcBef>
              <a:spcAft>
                <a:spcPts val="0"/>
              </a:spcAft>
              <a:defRPr/>
            </a:pPr>
            <a:r>
              <a:rPr lang="nb-NO" sz="1400">
                <a:latin typeface="+mj-lt"/>
                <a:cs typeface="+mn-cs"/>
              </a:rPr>
              <a:t>6. kvinne 43</a:t>
            </a:r>
          </a:p>
          <a:p>
            <a:pPr fontAlgn="auto">
              <a:spcBef>
                <a:spcPts val="0"/>
              </a:spcBef>
              <a:spcAft>
                <a:spcPts val="0"/>
              </a:spcAft>
              <a:defRPr/>
            </a:pPr>
            <a:r>
              <a:rPr lang="nb-NO" sz="1400">
                <a:latin typeface="+mj-lt"/>
                <a:cs typeface="+mn-cs"/>
              </a:rPr>
              <a:t>selvstendig</a:t>
            </a:r>
          </a:p>
          <a:p>
            <a:pPr fontAlgn="auto">
              <a:spcBef>
                <a:spcPts val="0"/>
              </a:spcBef>
              <a:spcAft>
                <a:spcPts val="0"/>
              </a:spcAft>
              <a:defRPr/>
            </a:pPr>
            <a:r>
              <a:rPr lang="nb-NO" sz="1400">
                <a:latin typeface="+mj-lt"/>
                <a:cs typeface="+mn-cs"/>
              </a:rPr>
              <a:t>lederutvikling</a:t>
            </a:r>
          </a:p>
        </p:txBody>
      </p:sp>
      <p:grpSp>
        <p:nvGrpSpPr>
          <p:cNvPr id="124950" name="Group 80"/>
          <p:cNvGrpSpPr>
            <a:grpSpLocks/>
          </p:cNvGrpSpPr>
          <p:nvPr/>
        </p:nvGrpSpPr>
        <p:grpSpPr bwMode="auto">
          <a:xfrm>
            <a:off x="4943475" y="3629025"/>
            <a:ext cx="476250" cy="598488"/>
            <a:chOff x="5862456" y="2860119"/>
            <a:chExt cx="471467" cy="583515"/>
          </a:xfrm>
        </p:grpSpPr>
        <p:sp>
          <p:nvSpPr>
            <p:cNvPr id="57" name="Oval 56"/>
            <p:cNvSpPr/>
            <p:nvPr/>
          </p:nvSpPr>
          <p:spPr>
            <a:xfrm>
              <a:off x="5938359" y="2860119"/>
              <a:ext cx="319662" cy="283212"/>
            </a:xfrm>
            <a:prstGeom prst="ellipse">
              <a:avLst/>
            </a:prstGeom>
          </p:spPr>
          <p:style>
            <a:lnRef idx="1">
              <a:schemeClr val="accent3"/>
            </a:lnRef>
            <a:fillRef idx="2">
              <a:schemeClr val="accent3"/>
            </a:fillRef>
            <a:effectRef idx="1">
              <a:schemeClr val="accent3"/>
            </a:effectRef>
            <a:fontRef idx="minor">
              <a:schemeClr val="dk1"/>
            </a:fontRef>
          </p:style>
          <p:txBody>
            <a:bodyPr wrap="none" lIns="0" tIns="0" rIns="0" bIns="72000" anchor="ctr"/>
            <a:lstStyle/>
            <a:p>
              <a:pPr algn="ctr" fontAlgn="auto">
                <a:spcBef>
                  <a:spcPts val="0"/>
                </a:spcBef>
                <a:spcAft>
                  <a:spcPts val="0"/>
                </a:spcAft>
                <a:defRPr/>
              </a:pPr>
              <a:r>
                <a:rPr lang="nb-NO">
                  <a:latin typeface="+mj-lt"/>
                </a:rPr>
                <a:t>6</a:t>
              </a:r>
            </a:p>
          </p:txBody>
        </p:sp>
        <p:sp>
          <p:nvSpPr>
            <p:cNvPr id="58" name="Moon 57"/>
            <p:cNvSpPr/>
            <p:nvPr/>
          </p:nvSpPr>
          <p:spPr>
            <a:xfrm rot="5400000">
              <a:off x="5956584" y="3066294"/>
              <a:ext cx="283212" cy="471467"/>
            </a:xfrm>
            <a:prstGeom prst="moon">
              <a:avLst>
                <a:gd name="adj" fmla="val 81531"/>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nb-NO">
                <a:latin typeface="+mj-lt"/>
              </a:endParaRPr>
            </a:p>
          </p:txBody>
        </p:sp>
      </p:grpSp>
      <p:cxnSp>
        <p:nvCxnSpPr>
          <p:cNvPr id="52" name="Straight Connector 51"/>
          <p:cNvCxnSpPr/>
          <p:nvPr/>
        </p:nvCxnSpPr>
        <p:spPr>
          <a:xfrm rot="5400000">
            <a:off x="2821781" y="4050507"/>
            <a:ext cx="4073525" cy="1588"/>
          </a:xfrm>
          <a:prstGeom prst="line">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26217" y="1389364"/>
          <a:ext cx="7010400" cy="3595816"/>
        </p:xfrm>
        <a:graphic>
          <a:graphicData uri="http://schemas.openxmlformats.org/drawingml/2006/table">
            <a:tbl>
              <a:tblPr firstRow="1" bandRow="1">
                <a:effectLst>
                  <a:outerShdw blurRad="50800" dist="38100" dir="2700000">
                    <a:srgbClr val="000000">
                      <a:alpha val="43000"/>
                    </a:srgbClr>
                  </a:outerShdw>
                </a:effectLst>
                <a:tableStyleId>{8EC20E35-A176-4012-BC5E-935CFFF8708E}</a:tableStyleId>
              </a:tblPr>
              <a:tblGrid>
                <a:gridCol w="479063"/>
                <a:gridCol w="1675443"/>
                <a:gridCol w="1202535"/>
                <a:gridCol w="959326"/>
                <a:gridCol w="837722"/>
                <a:gridCol w="789511"/>
                <a:gridCol w="1066800"/>
              </a:tblGrid>
              <a:tr h="370840">
                <a:tc>
                  <a:txBody>
                    <a:bodyPr/>
                    <a:lstStyle/>
                    <a:p>
                      <a:r>
                        <a:rPr lang="nb-NO" sz="1800">
                          <a:latin typeface="Calibri"/>
                          <a:cs typeface="Calibri"/>
                        </a:rPr>
                        <a:t>br</a:t>
                      </a:r>
                    </a:p>
                  </a:txBody>
                  <a:tcPr/>
                </a:tc>
                <a:tc>
                  <a:txBody>
                    <a:bodyPr/>
                    <a:lstStyle/>
                    <a:p>
                      <a:r>
                        <a:rPr lang="nb-NO" sz="1800">
                          <a:latin typeface="Calibri"/>
                          <a:cs typeface="Calibri"/>
                        </a:rPr>
                        <a:t>yrke</a:t>
                      </a:r>
                    </a:p>
                  </a:txBody>
                  <a:tcPr/>
                </a:tc>
                <a:tc>
                  <a:txBody>
                    <a:bodyPr/>
                    <a:lstStyle/>
                    <a:p>
                      <a:pPr algn="ctr"/>
                      <a:r>
                        <a:rPr lang="nb-NO" sz="1800">
                          <a:latin typeface="Calibri"/>
                          <a:cs typeface="Calibri"/>
                        </a:rPr>
                        <a:t>kjønn,</a:t>
                      </a:r>
                    </a:p>
                    <a:p>
                      <a:pPr algn="ctr"/>
                      <a:r>
                        <a:rPr lang="nb-NO" sz="1800">
                          <a:latin typeface="Calibri"/>
                          <a:cs typeface="Calibri"/>
                        </a:rPr>
                        <a:t>alder</a:t>
                      </a:r>
                    </a:p>
                  </a:txBody>
                  <a:tcPr/>
                </a:tc>
                <a:tc>
                  <a:txBody>
                    <a:bodyPr/>
                    <a:lstStyle/>
                    <a:p>
                      <a:pPr algn="ctr"/>
                      <a:r>
                        <a:rPr lang="nb-NO" sz="1800">
                          <a:latin typeface="Calibri"/>
                          <a:cs typeface="Calibri"/>
                        </a:rPr>
                        <a:t>data</a:t>
                      </a:r>
                    </a:p>
                    <a:p>
                      <a:pPr algn="ctr"/>
                      <a:r>
                        <a:rPr lang="nb-NO" sz="1800">
                          <a:latin typeface="Calibri"/>
                          <a:cs typeface="Calibri"/>
                        </a:rPr>
                        <a:t>nivå</a:t>
                      </a:r>
                    </a:p>
                  </a:txBody>
                  <a:tcPr/>
                </a:tc>
                <a:tc>
                  <a:txBody>
                    <a:bodyPr/>
                    <a:lstStyle/>
                    <a:p>
                      <a:r>
                        <a:rPr lang="nb-NO" sz="1800">
                          <a:latin typeface="Calibri"/>
                          <a:cs typeface="Calibri"/>
                        </a:rPr>
                        <a:t>finne</a:t>
                      </a:r>
                    </a:p>
                  </a:txBody>
                  <a:tcPr/>
                </a:tc>
                <a:tc>
                  <a:txBody>
                    <a:bodyPr/>
                    <a:lstStyle/>
                    <a:p>
                      <a:r>
                        <a:rPr lang="nb-NO" sz="1800">
                          <a:latin typeface="Calibri"/>
                          <a:cs typeface="Calibri"/>
                        </a:rPr>
                        <a:t>MinID</a:t>
                      </a:r>
                    </a:p>
                  </a:txBody>
                  <a:tcPr/>
                </a:tc>
                <a:tc>
                  <a:txBody>
                    <a:bodyPr/>
                    <a:lstStyle/>
                    <a:p>
                      <a:r>
                        <a:rPr lang="nb-NO" sz="1400">
                          <a:latin typeface="Calibri"/>
                          <a:cs typeface="Calibri"/>
                        </a:rPr>
                        <a:t>fylle ut hele +</a:t>
                      </a:r>
                      <a:r>
                        <a:rPr lang="nb-NO" sz="1400" baseline="0">
                          <a:latin typeface="Calibri"/>
                          <a:cs typeface="Calibri"/>
                        </a:rPr>
                        <a:t> send</a:t>
                      </a:r>
                      <a:endParaRPr lang="nb-NO" sz="1400">
                        <a:latin typeface="Calibri"/>
                        <a:cs typeface="Calibri"/>
                      </a:endParaRPr>
                    </a:p>
                  </a:txBody>
                  <a:tcPr/>
                </a:tc>
              </a:tr>
              <a:tr h="483411">
                <a:tc>
                  <a:txBody>
                    <a:bodyPr/>
                    <a:lstStyle/>
                    <a:p>
                      <a:pPr algn="ctr" fontAlgn="b">
                        <a:spcBef>
                          <a:spcPts val="600"/>
                        </a:spcBef>
                        <a:spcAft>
                          <a:spcPts val="800"/>
                        </a:spcAft>
                      </a:pPr>
                      <a:r>
                        <a:rPr lang="en-US" sz="2400" u="none" strike="noStrike">
                          <a:latin typeface="Calibri"/>
                          <a:cs typeface="Calibri"/>
                        </a:rPr>
                        <a:t>5</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selvstendig</a:t>
                      </a:r>
                      <a:r>
                        <a:rPr lang="en-US" sz="1400" u="none" strike="noStrike" baseline="0">
                          <a:latin typeface="Calibri"/>
                          <a:cs typeface="Calibri"/>
                        </a:rPr>
                        <a:t> / event</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u="none" strike="noStrike">
                          <a:latin typeface="Calibri"/>
                          <a:cs typeface="Calibri"/>
                        </a:rPr>
                        <a:t>mann, 54</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4</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77340">
                <a:tc>
                  <a:txBody>
                    <a:bodyPr/>
                    <a:lstStyle/>
                    <a:p>
                      <a:pPr algn="ctr" fontAlgn="b">
                        <a:spcBef>
                          <a:spcPts val="600"/>
                        </a:spcBef>
                        <a:spcAft>
                          <a:spcPts val="800"/>
                        </a:spcAft>
                      </a:pPr>
                      <a:r>
                        <a:rPr lang="en-US" sz="2400" u="none" strike="noStrike">
                          <a:latin typeface="Calibri"/>
                          <a:cs typeface="Calibri"/>
                        </a:rPr>
                        <a:t>6</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selvst/ lederutvikling</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kvinne, 43</a:t>
                      </a:r>
                    </a:p>
                  </a:txBody>
                  <a:tcPr marL="0" marR="0" marT="0" marB="0" anchor="ctr"/>
                </a:tc>
                <a:tc>
                  <a:txBody>
                    <a:bodyPr/>
                    <a:lstStyle/>
                    <a:p>
                      <a:pPr algn="ctr" fontAlgn="b">
                        <a:spcAft>
                          <a:spcPts val="200"/>
                        </a:spcAft>
                      </a:pPr>
                      <a:r>
                        <a:rPr lang="en-US" sz="2400" u="none" strike="noStrike">
                          <a:latin typeface="Calibri"/>
                          <a:cs typeface="Calibri"/>
                        </a:rPr>
                        <a:t>6</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98289">
                <a:tc>
                  <a:txBody>
                    <a:bodyPr/>
                    <a:lstStyle/>
                    <a:p>
                      <a:pPr algn="ctr" fontAlgn="b">
                        <a:spcBef>
                          <a:spcPts val="600"/>
                        </a:spcBef>
                        <a:spcAft>
                          <a:spcPts val="800"/>
                        </a:spcAft>
                      </a:pPr>
                      <a:r>
                        <a:rPr lang="en-US" sz="2400" u="none" strike="noStrike">
                          <a:latin typeface="Calibri"/>
                          <a:cs typeface="Calibri"/>
                        </a:rPr>
                        <a:t>1</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jurist / megler</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kvinne,</a:t>
                      </a:r>
                      <a:r>
                        <a:rPr lang="en-US" sz="1800" b="0" i="0" u="none" strike="noStrike" baseline="0">
                          <a:latin typeface="Calibri"/>
                          <a:cs typeface="Calibri"/>
                        </a:rPr>
                        <a:t> 26</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7</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96958">
                <a:tc>
                  <a:txBody>
                    <a:bodyPr/>
                    <a:lstStyle/>
                    <a:p>
                      <a:pPr algn="ctr" fontAlgn="b">
                        <a:spcBef>
                          <a:spcPts val="600"/>
                        </a:spcBef>
                        <a:spcAft>
                          <a:spcPts val="800"/>
                        </a:spcAft>
                      </a:pPr>
                      <a:r>
                        <a:rPr lang="en-US" sz="2400" u="none" strike="noStrike">
                          <a:latin typeface="Calibri"/>
                          <a:cs typeface="Calibri"/>
                        </a:rPr>
                        <a:t>3</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polsk, selvst bygg</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mann, 33</a:t>
                      </a:r>
                    </a:p>
                  </a:txBody>
                  <a:tcPr marL="0" marR="0" marT="0" marB="0" anchor="ctr"/>
                </a:tc>
                <a:tc>
                  <a:txBody>
                    <a:bodyPr/>
                    <a:lstStyle/>
                    <a:p>
                      <a:pPr algn="ctr" fontAlgn="b">
                        <a:spcAft>
                          <a:spcPts val="200"/>
                        </a:spcAft>
                      </a:pPr>
                      <a:r>
                        <a:rPr lang="en-US" sz="2400" u="none" strike="noStrike">
                          <a:latin typeface="Calibri"/>
                          <a:cs typeface="Calibri"/>
                        </a:rPr>
                        <a:t>8</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72638">
                <a:tc>
                  <a:txBody>
                    <a:bodyPr/>
                    <a:lstStyle/>
                    <a:p>
                      <a:pPr algn="ctr" fontAlgn="b">
                        <a:spcBef>
                          <a:spcPts val="600"/>
                        </a:spcBef>
                        <a:spcAft>
                          <a:spcPts val="800"/>
                        </a:spcAft>
                      </a:pPr>
                      <a:r>
                        <a:rPr lang="en-US" sz="2400" u="none" strike="noStrike">
                          <a:latin typeface="Calibri"/>
                          <a:cs typeface="Calibri"/>
                        </a:rPr>
                        <a:t>4</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investor / regnskap</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u="none" strike="noStrike">
                          <a:latin typeface="Calibri"/>
                          <a:cs typeface="Calibri"/>
                        </a:rPr>
                        <a:t>mann, 44</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9</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527100">
                <a:tc>
                  <a:txBody>
                    <a:bodyPr/>
                    <a:lstStyle/>
                    <a:p>
                      <a:pPr algn="ctr" fontAlgn="b">
                        <a:spcBef>
                          <a:spcPts val="600"/>
                        </a:spcBef>
                        <a:spcAft>
                          <a:spcPts val="800"/>
                        </a:spcAft>
                      </a:pPr>
                      <a:r>
                        <a:rPr lang="en-US" sz="2400" u="none" strike="noStrike">
                          <a:latin typeface="Calibri"/>
                          <a:cs typeface="Calibri"/>
                        </a:rPr>
                        <a:t>2</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student innovasjon</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mann, 22</a:t>
                      </a:r>
                    </a:p>
                  </a:txBody>
                  <a:tcPr marL="0" marR="0" marT="0" marB="0" anchor="ctr"/>
                </a:tc>
                <a:tc>
                  <a:txBody>
                    <a:bodyPr/>
                    <a:lstStyle/>
                    <a:p>
                      <a:pPr algn="ctr" fontAlgn="b">
                        <a:spcAft>
                          <a:spcPts val="200"/>
                        </a:spcAft>
                      </a:pPr>
                      <a:r>
                        <a:rPr lang="en-US" sz="2400" u="none" strike="noStrike">
                          <a:latin typeface="Calibri"/>
                          <a:cs typeface="Calibri"/>
                        </a:rPr>
                        <a:t>9</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bl>
          </a:graphicData>
        </a:graphic>
      </p:graphicFrame>
      <p:sp>
        <p:nvSpPr>
          <p:cNvPr id="126978" name="TextBox 81"/>
          <p:cNvSpPr txBox="1">
            <a:spLocks noChangeArrowheads="1"/>
          </p:cNvSpPr>
          <p:nvPr/>
        </p:nvSpPr>
        <p:spPr bwMode="auto">
          <a:xfrm>
            <a:off x="425450" y="365125"/>
            <a:ext cx="7759700" cy="461963"/>
          </a:xfrm>
          <a:prstGeom prst="rect">
            <a:avLst/>
          </a:prstGeom>
          <a:noFill/>
          <a:ln w="9525">
            <a:noFill/>
            <a:miter lim="800000"/>
            <a:headEnd/>
            <a:tailEnd/>
          </a:ln>
        </p:spPr>
        <p:txBody>
          <a:bodyPr>
            <a:spAutoFit/>
          </a:bodyPr>
          <a:lstStyle/>
          <a:p>
            <a:r>
              <a:rPr lang="nb-NO" sz="2400">
                <a:latin typeface="Calibri" pitchFamily="34" charset="0"/>
                <a:cs typeface="Calibri" pitchFamily="34" charset="0"/>
              </a:rPr>
              <a:t>Oppgavegjennomføring, sortert på dataferdighet</a:t>
            </a:r>
          </a:p>
        </p:txBody>
      </p:sp>
      <p:sp>
        <p:nvSpPr>
          <p:cNvPr id="83" name="5-Point Star 82"/>
          <p:cNvSpPr/>
          <p:nvPr/>
        </p:nvSpPr>
        <p:spPr>
          <a:xfrm>
            <a:off x="7813675" y="156051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26980" name="TextBox 86"/>
          <p:cNvSpPr txBox="1">
            <a:spLocks noChangeArrowheads="1"/>
          </p:cNvSpPr>
          <p:nvPr/>
        </p:nvSpPr>
        <p:spPr bwMode="auto">
          <a:xfrm>
            <a:off x="8135938" y="1501775"/>
            <a:ext cx="338137" cy="338138"/>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ja</a:t>
            </a:r>
          </a:p>
        </p:txBody>
      </p:sp>
      <p:sp>
        <p:nvSpPr>
          <p:cNvPr id="126981" name="TextBox 61"/>
          <p:cNvSpPr txBox="1">
            <a:spLocks noChangeArrowheads="1"/>
          </p:cNvSpPr>
          <p:nvPr/>
        </p:nvSpPr>
        <p:spPr bwMode="auto">
          <a:xfrm>
            <a:off x="7691438" y="1790700"/>
            <a:ext cx="1055687" cy="430213"/>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løser oppgaven</a:t>
            </a:r>
          </a:p>
          <a:p>
            <a:r>
              <a:rPr lang="nb-NO" sz="1100">
                <a:latin typeface="Calibri" pitchFamily="34" charset="0"/>
                <a:cs typeface="Calibri" pitchFamily="34" charset="0"/>
              </a:rPr>
              <a:t>som vi vil</a:t>
            </a:r>
          </a:p>
        </p:txBody>
      </p:sp>
      <p:grpSp>
        <p:nvGrpSpPr>
          <p:cNvPr id="126982" name="Group 80"/>
          <p:cNvGrpSpPr>
            <a:grpSpLocks/>
          </p:cNvGrpSpPr>
          <p:nvPr/>
        </p:nvGrpSpPr>
        <p:grpSpPr bwMode="auto">
          <a:xfrm>
            <a:off x="7691438" y="2378075"/>
            <a:ext cx="1082675" cy="539750"/>
            <a:chOff x="7894624" y="1453835"/>
            <a:chExt cx="1082348" cy="539271"/>
          </a:xfrm>
        </p:grpSpPr>
        <p:sp>
          <p:nvSpPr>
            <p:cNvPr id="85" name="Donut 84"/>
            <p:cNvSpPr/>
            <p:nvPr/>
          </p:nvSpPr>
          <p:spPr>
            <a:xfrm>
              <a:off x="8024760" y="1529967"/>
              <a:ext cx="219009" cy="218881"/>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127006" name="TextBox 87"/>
            <p:cNvSpPr txBox="1">
              <a:spLocks noChangeArrowheads="1"/>
            </p:cNvSpPr>
            <p:nvPr/>
          </p:nvSpPr>
          <p:spPr bwMode="auto">
            <a:xfrm>
              <a:off x="7894624" y="1731496"/>
              <a:ext cx="1082348" cy="261610"/>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noe rot, usikker</a:t>
              </a:r>
            </a:p>
          </p:txBody>
        </p:sp>
        <p:sp>
          <p:nvSpPr>
            <p:cNvPr id="127007" name="TextBox 62"/>
            <p:cNvSpPr txBox="1">
              <a:spLocks noChangeArrowheads="1"/>
            </p:cNvSpPr>
            <p:nvPr/>
          </p:nvSpPr>
          <p:spPr bwMode="auto">
            <a:xfrm>
              <a:off x="8339659" y="1453835"/>
              <a:ext cx="409487" cy="338554"/>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tja</a:t>
              </a:r>
            </a:p>
          </p:txBody>
        </p:sp>
      </p:grpSp>
      <p:grpSp>
        <p:nvGrpSpPr>
          <p:cNvPr id="126983" name="Group 71"/>
          <p:cNvGrpSpPr>
            <a:grpSpLocks/>
          </p:cNvGrpSpPr>
          <p:nvPr/>
        </p:nvGrpSpPr>
        <p:grpSpPr bwMode="auto">
          <a:xfrm>
            <a:off x="7691438" y="3074988"/>
            <a:ext cx="1082675" cy="1209675"/>
            <a:chOff x="7894624" y="2243173"/>
            <a:chExt cx="1082348" cy="1210161"/>
          </a:xfrm>
        </p:grpSpPr>
        <p:sp>
          <p:nvSpPr>
            <p:cNvPr id="84" name="Cross 83"/>
            <p:cNvSpPr/>
            <p:nvPr/>
          </p:nvSpPr>
          <p:spPr>
            <a:xfrm rot="2612984">
              <a:off x="7966039" y="2297170"/>
              <a:ext cx="230118" cy="230279"/>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27003" name="TextBox 88"/>
            <p:cNvSpPr txBox="1">
              <a:spLocks noChangeArrowheads="1"/>
            </p:cNvSpPr>
            <p:nvPr/>
          </p:nvSpPr>
          <p:spPr bwMode="auto">
            <a:xfrm>
              <a:off x="7894624" y="2514615"/>
              <a:ext cx="1082348" cy="938719"/>
            </a:xfrm>
            <a:prstGeom prst="rect">
              <a:avLst/>
            </a:prstGeom>
            <a:noFill/>
            <a:ln w="9525">
              <a:noFill/>
              <a:miter lim="800000"/>
              <a:headEnd/>
              <a:tailEnd/>
            </a:ln>
          </p:spPr>
          <p:txBody>
            <a:bodyPr>
              <a:spAutoFit/>
            </a:bodyPr>
            <a:lstStyle/>
            <a:p>
              <a:r>
                <a:rPr lang="nb-NO" sz="1100">
                  <a:latin typeface="Calibri" pitchFamily="34" charset="0"/>
                  <a:cs typeface="Calibri" pitchFamily="34" charset="0"/>
                </a:rPr>
                <a:t>gir opp,</a:t>
              </a:r>
            </a:p>
            <a:p>
              <a:r>
                <a:rPr lang="nb-NO" sz="1100">
                  <a:latin typeface="Calibri" pitchFamily="34" charset="0"/>
                  <a:cs typeface="Calibri" pitchFamily="34" charset="0"/>
                </a:rPr>
                <a:t>gjør feil og tror det er riktig, eller må ha hjelp</a:t>
              </a:r>
            </a:p>
          </p:txBody>
        </p:sp>
        <p:sp>
          <p:nvSpPr>
            <p:cNvPr id="127004" name="TextBox 68"/>
            <p:cNvSpPr txBox="1">
              <a:spLocks noChangeArrowheads="1"/>
            </p:cNvSpPr>
            <p:nvPr/>
          </p:nvSpPr>
          <p:spPr bwMode="auto">
            <a:xfrm>
              <a:off x="8339659" y="2243173"/>
              <a:ext cx="448460" cy="338554"/>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nei</a:t>
              </a:r>
            </a:p>
          </p:txBody>
        </p:sp>
      </p:grpSp>
      <p:sp>
        <p:nvSpPr>
          <p:cNvPr id="94" name="5-Point Star 93"/>
          <p:cNvSpPr/>
          <p:nvPr/>
        </p:nvSpPr>
        <p:spPr>
          <a:xfrm>
            <a:off x="5018088" y="2181225"/>
            <a:ext cx="227012" cy="219075"/>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95" name="Donut 94"/>
          <p:cNvSpPr/>
          <p:nvPr/>
        </p:nvSpPr>
        <p:spPr>
          <a:xfrm>
            <a:off x="5903913" y="2155825"/>
            <a:ext cx="268287" cy="269875"/>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96" name="Donut 95"/>
          <p:cNvSpPr/>
          <p:nvPr/>
        </p:nvSpPr>
        <p:spPr>
          <a:xfrm>
            <a:off x="6784975" y="2155825"/>
            <a:ext cx="269875" cy="269875"/>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97" name="5-Point Star 96"/>
          <p:cNvSpPr/>
          <p:nvPr/>
        </p:nvSpPr>
        <p:spPr>
          <a:xfrm>
            <a:off x="5018088" y="2655888"/>
            <a:ext cx="227012"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98" name="Donut 97"/>
          <p:cNvSpPr/>
          <p:nvPr/>
        </p:nvSpPr>
        <p:spPr>
          <a:xfrm>
            <a:off x="5903913" y="2630488"/>
            <a:ext cx="268287" cy="269875"/>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100" name="Cross 99"/>
          <p:cNvSpPr/>
          <p:nvPr/>
        </p:nvSpPr>
        <p:spPr>
          <a:xfrm rot="2612984">
            <a:off x="6778625" y="2657475"/>
            <a:ext cx="282575" cy="282575"/>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1" name="Cross 100"/>
          <p:cNvSpPr/>
          <p:nvPr/>
        </p:nvSpPr>
        <p:spPr>
          <a:xfrm rot="2612984">
            <a:off x="4989513" y="3133725"/>
            <a:ext cx="282575" cy="282575"/>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2" name="5-Point Star 101"/>
          <p:cNvSpPr/>
          <p:nvPr/>
        </p:nvSpPr>
        <p:spPr>
          <a:xfrm>
            <a:off x="5924550" y="3163888"/>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3" name="5-Point Star 102"/>
          <p:cNvSpPr/>
          <p:nvPr/>
        </p:nvSpPr>
        <p:spPr>
          <a:xfrm>
            <a:off x="6807200" y="3163888"/>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4" name="Cross 103"/>
          <p:cNvSpPr/>
          <p:nvPr/>
        </p:nvSpPr>
        <p:spPr>
          <a:xfrm rot="2612984">
            <a:off x="4989513" y="3640138"/>
            <a:ext cx="282575" cy="282575"/>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5" name="5-Point Star 104"/>
          <p:cNvSpPr/>
          <p:nvPr/>
        </p:nvSpPr>
        <p:spPr>
          <a:xfrm>
            <a:off x="5924550" y="3671888"/>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6" name="Cross 105"/>
          <p:cNvSpPr/>
          <p:nvPr/>
        </p:nvSpPr>
        <p:spPr>
          <a:xfrm rot="2612984">
            <a:off x="6778625" y="3640138"/>
            <a:ext cx="282575" cy="282575"/>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7" name="5-Point Star 106"/>
          <p:cNvSpPr/>
          <p:nvPr/>
        </p:nvSpPr>
        <p:spPr>
          <a:xfrm>
            <a:off x="5018088" y="4117975"/>
            <a:ext cx="227012"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8" name="5-Point Star 107"/>
          <p:cNvSpPr/>
          <p:nvPr/>
        </p:nvSpPr>
        <p:spPr>
          <a:xfrm>
            <a:off x="5924550" y="4117975"/>
            <a:ext cx="227013"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9" name="5-Point Star 108"/>
          <p:cNvSpPr/>
          <p:nvPr/>
        </p:nvSpPr>
        <p:spPr>
          <a:xfrm>
            <a:off x="6807200" y="4117975"/>
            <a:ext cx="227013"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0" name="5-Point Star 109"/>
          <p:cNvSpPr/>
          <p:nvPr/>
        </p:nvSpPr>
        <p:spPr>
          <a:xfrm>
            <a:off x="5018088" y="4602163"/>
            <a:ext cx="227012"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1" name="5-Point Star 110"/>
          <p:cNvSpPr/>
          <p:nvPr/>
        </p:nvSpPr>
        <p:spPr>
          <a:xfrm>
            <a:off x="5924550" y="460216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2" name="5-Point Star 111"/>
          <p:cNvSpPr/>
          <p:nvPr/>
        </p:nvSpPr>
        <p:spPr>
          <a:xfrm>
            <a:off x="6807200" y="460216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45458" y="2062896"/>
          <a:ext cx="7010400" cy="4042044"/>
        </p:xfrm>
        <a:graphic>
          <a:graphicData uri="http://schemas.openxmlformats.org/drawingml/2006/table">
            <a:tbl>
              <a:tblPr firstRow="1" bandRow="1">
                <a:effectLst>
                  <a:outerShdw blurRad="50800" dist="38100" dir="2700000">
                    <a:srgbClr val="000000">
                      <a:alpha val="43000"/>
                    </a:srgbClr>
                  </a:outerShdw>
                </a:effectLst>
                <a:tableStyleId>{8EC20E35-A176-4012-BC5E-935CFFF8708E}</a:tableStyleId>
              </a:tblPr>
              <a:tblGrid>
                <a:gridCol w="479063"/>
                <a:gridCol w="1675443"/>
                <a:gridCol w="1202535"/>
                <a:gridCol w="959326"/>
                <a:gridCol w="837722"/>
                <a:gridCol w="789511"/>
                <a:gridCol w="1066800"/>
              </a:tblGrid>
              <a:tr h="370840">
                <a:tc>
                  <a:txBody>
                    <a:bodyPr/>
                    <a:lstStyle/>
                    <a:p>
                      <a:r>
                        <a:rPr lang="nb-NO" sz="1800">
                          <a:latin typeface="Calibri"/>
                          <a:cs typeface="Calibri"/>
                        </a:rPr>
                        <a:t>br</a:t>
                      </a:r>
                    </a:p>
                  </a:txBody>
                  <a:tcPr/>
                </a:tc>
                <a:tc>
                  <a:txBody>
                    <a:bodyPr/>
                    <a:lstStyle/>
                    <a:p>
                      <a:r>
                        <a:rPr lang="nb-NO" sz="1800">
                          <a:latin typeface="Calibri"/>
                          <a:cs typeface="Calibri"/>
                        </a:rPr>
                        <a:t>yrke</a:t>
                      </a:r>
                    </a:p>
                  </a:txBody>
                  <a:tcPr/>
                </a:tc>
                <a:tc>
                  <a:txBody>
                    <a:bodyPr/>
                    <a:lstStyle/>
                    <a:p>
                      <a:pPr algn="ctr"/>
                      <a:r>
                        <a:rPr lang="nb-NO" sz="1800">
                          <a:latin typeface="Calibri"/>
                          <a:cs typeface="Calibri"/>
                        </a:rPr>
                        <a:t>kjønn,</a:t>
                      </a:r>
                    </a:p>
                    <a:p>
                      <a:pPr algn="ctr"/>
                      <a:r>
                        <a:rPr lang="nb-NO" sz="1800">
                          <a:latin typeface="Calibri"/>
                          <a:cs typeface="Calibri"/>
                        </a:rPr>
                        <a:t>alder</a:t>
                      </a:r>
                    </a:p>
                  </a:txBody>
                  <a:tcPr/>
                </a:tc>
                <a:tc>
                  <a:txBody>
                    <a:bodyPr/>
                    <a:lstStyle/>
                    <a:p>
                      <a:pPr algn="ctr"/>
                      <a:r>
                        <a:rPr lang="nb-NO" sz="1800">
                          <a:latin typeface="Calibri"/>
                          <a:cs typeface="Calibri"/>
                        </a:rPr>
                        <a:t>data</a:t>
                      </a:r>
                    </a:p>
                    <a:p>
                      <a:pPr algn="ctr"/>
                      <a:r>
                        <a:rPr lang="nb-NO" sz="1800">
                          <a:latin typeface="Calibri"/>
                          <a:cs typeface="Calibri"/>
                        </a:rPr>
                        <a:t>nivå</a:t>
                      </a:r>
                    </a:p>
                  </a:txBody>
                  <a:tcPr/>
                </a:tc>
                <a:tc>
                  <a:txBody>
                    <a:bodyPr/>
                    <a:lstStyle/>
                    <a:p>
                      <a:r>
                        <a:rPr lang="nb-NO" sz="1800">
                          <a:latin typeface="Calibri"/>
                          <a:cs typeface="Calibri"/>
                        </a:rPr>
                        <a:t>finne</a:t>
                      </a:r>
                    </a:p>
                  </a:txBody>
                  <a:tcPr/>
                </a:tc>
                <a:tc>
                  <a:txBody>
                    <a:bodyPr/>
                    <a:lstStyle/>
                    <a:p>
                      <a:r>
                        <a:rPr lang="nb-NO" sz="1800">
                          <a:latin typeface="Calibri"/>
                          <a:cs typeface="Calibri"/>
                        </a:rPr>
                        <a:t>MinID</a:t>
                      </a:r>
                    </a:p>
                  </a:txBody>
                  <a:tcPr/>
                </a:tc>
                <a:tc>
                  <a:txBody>
                    <a:bodyPr/>
                    <a:lstStyle/>
                    <a:p>
                      <a:r>
                        <a:rPr lang="nb-NO" sz="1400">
                          <a:latin typeface="Calibri"/>
                          <a:cs typeface="Calibri"/>
                        </a:rPr>
                        <a:t>fylle ut hele +</a:t>
                      </a:r>
                      <a:r>
                        <a:rPr lang="nb-NO" sz="1400" baseline="0">
                          <a:latin typeface="Calibri"/>
                          <a:cs typeface="Calibri"/>
                        </a:rPr>
                        <a:t> send</a:t>
                      </a:r>
                      <a:endParaRPr lang="nb-NO" sz="1400">
                        <a:latin typeface="Calibri"/>
                        <a:cs typeface="Calibri"/>
                      </a:endParaRPr>
                    </a:p>
                  </a:txBody>
                  <a:tcPr/>
                </a:tc>
              </a:tr>
              <a:tr h="483411">
                <a:tc>
                  <a:txBody>
                    <a:bodyPr/>
                    <a:lstStyle/>
                    <a:p>
                      <a:pPr algn="ctr" fontAlgn="b">
                        <a:spcBef>
                          <a:spcPts val="600"/>
                        </a:spcBef>
                        <a:spcAft>
                          <a:spcPts val="800"/>
                        </a:spcAft>
                      </a:pPr>
                      <a:r>
                        <a:rPr lang="en-US" sz="2400" u="none" strike="noStrike">
                          <a:latin typeface="Calibri"/>
                          <a:cs typeface="Calibri"/>
                        </a:rPr>
                        <a:t>5</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selvstendig</a:t>
                      </a:r>
                      <a:r>
                        <a:rPr lang="en-US" sz="1400" u="none" strike="noStrike" baseline="0">
                          <a:latin typeface="Calibri"/>
                          <a:cs typeface="Calibri"/>
                        </a:rPr>
                        <a:t> / event</a:t>
                      </a:r>
                    </a:p>
                    <a:p>
                      <a:pPr algn="l" fontAlgn="b">
                        <a:spcAft>
                          <a:spcPts val="200"/>
                        </a:spcAft>
                      </a:pPr>
                      <a:endParaRPr lang="en-US" sz="1400" b="0" i="0" u="none" strike="noStrike" baseline="0">
                        <a:latin typeface="Calibri"/>
                        <a:cs typeface="Calibri"/>
                      </a:endParaRPr>
                    </a:p>
                    <a:p>
                      <a:pPr algn="l" fontAlgn="b">
                        <a:spcAft>
                          <a:spcPts val="200"/>
                        </a:spcAft>
                      </a:pPr>
                      <a:endParaRPr lang="en-US" sz="1400" b="0" i="0" u="none" strike="noStrike" baseline="0">
                        <a:latin typeface="Calibri"/>
                        <a:cs typeface="Calibri"/>
                      </a:endParaRPr>
                    </a:p>
                    <a:p>
                      <a:pPr algn="l" fontAlgn="b">
                        <a:spcAft>
                          <a:spcPts val="200"/>
                        </a:spcAft>
                      </a:pP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u="none" strike="noStrike">
                          <a:latin typeface="Calibri"/>
                          <a:cs typeface="Calibri"/>
                        </a:rPr>
                        <a:t>mann, 54</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4</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77340">
                <a:tc>
                  <a:txBody>
                    <a:bodyPr/>
                    <a:lstStyle/>
                    <a:p>
                      <a:pPr algn="ctr" fontAlgn="b">
                        <a:spcBef>
                          <a:spcPts val="600"/>
                        </a:spcBef>
                        <a:spcAft>
                          <a:spcPts val="800"/>
                        </a:spcAft>
                      </a:pPr>
                      <a:r>
                        <a:rPr lang="en-US" sz="2400" u="none" strike="noStrike">
                          <a:latin typeface="Calibri"/>
                          <a:cs typeface="Calibri"/>
                        </a:rPr>
                        <a:t>6</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selvst/ lederutvikling</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kvinne, 43</a:t>
                      </a:r>
                    </a:p>
                  </a:txBody>
                  <a:tcPr marL="0" marR="0" marT="0" marB="0" anchor="ctr"/>
                </a:tc>
                <a:tc>
                  <a:txBody>
                    <a:bodyPr/>
                    <a:lstStyle/>
                    <a:p>
                      <a:pPr algn="ctr" fontAlgn="b">
                        <a:spcAft>
                          <a:spcPts val="200"/>
                        </a:spcAft>
                      </a:pPr>
                      <a:r>
                        <a:rPr lang="en-US" sz="2400" u="none" strike="noStrike">
                          <a:latin typeface="Calibri"/>
                          <a:cs typeface="Calibri"/>
                        </a:rPr>
                        <a:t>6</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98289">
                <a:tc>
                  <a:txBody>
                    <a:bodyPr/>
                    <a:lstStyle/>
                    <a:p>
                      <a:pPr algn="ctr" fontAlgn="b">
                        <a:spcBef>
                          <a:spcPts val="600"/>
                        </a:spcBef>
                        <a:spcAft>
                          <a:spcPts val="800"/>
                        </a:spcAft>
                      </a:pPr>
                      <a:r>
                        <a:rPr lang="en-US" sz="2400" u="none" strike="noStrike">
                          <a:latin typeface="Calibri"/>
                          <a:cs typeface="Calibri"/>
                        </a:rPr>
                        <a:t>1</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jurist / megler</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kvinne,</a:t>
                      </a:r>
                      <a:r>
                        <a:rPr lang="en-US" sz="1800" b="0" i="0" u="none" strike="noStrike" baseline="0">
                          <a:latin typeface="Calibri"/>
                          <a:cs typeface="Calibri"/>
                        </a:rPr>
                        <a:t> 26</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7</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96958">
                <a:tc>
                  <a:txBody>
                    <a:bodyPr/>
                    <a:lstStyle/>
                    <a:p>
                      <a:pPr algn="ctr" fontAlgn="b">
                        <a:spcBef>
                          <a:spcPts val="600"/>
                        </a:spcBef>
                        <a:spcAft>
                          <a:spcPts val="800"/>
                        </a:spcAft>
                      </a:pPr>
                      <a:r>
                        <a:rPr lang="en-US" sz="2400" u="none" strike="noStrike">
                          <a:latin typeface="Calibri"/>
                          <a:cs typeface="Calibri"/>
                        </a:rPr>
                        <a:t>3</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polsk, selvst bygg</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mann, 33</a:t>
                      </a:r>
                    </a:p>
                  </a:txBody>
                  <a:tcPr marL="0" marR="0" marT="0" marB="0" anchor="ctr"/>
                </a:tc>
                <a:tc>
                  <a:txBody>
                    <a:bodyPr/>
                    <a:lstStyle/>
                    <a:p>
                      <a:pPr algn="ctr" fontAlgn="b">
                        <a:spcAft>
                          <a:spcPts val="200"/>
                        </a:spcAft>
                      </a:pPr>
                      <a:r>
                        <a:rPr lang="en-US" sz="2400" u="none" strike="noStrike">
                          <a:latin typeface="Calibri"/>
                          <a:cs typeface="Calibri"/>
                        </a:rPr>
                        <a:t>8</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472638">
                <a:tc>
                  <a:txBody>
                    <a:bodyPr/>
                    <a:lstStyle/>
                    <a:p>
                      <a:pPr algn="ctr" fontAlgn="b">
                        <a:spcBef>
                          <a:spcPts val="600"/>
                        </a:spcBef>
                        <a:spcAft>
                          <a:spcPts val="800"/>
                        </a:spcAft>
                      </a:pPr>
                      <a:r>
                        <a:rPr lang="en-US" sz="2400" u="none" strike="noStrike">
                          <a:latin typeface="Calibri"/>
                          <a:cs typeface="Calibri"/>
                        </a:rPr>
                        <a:t>4</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investor / regnskap</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u="none" strike="noStrike">
                          <a:latin typeface="Calibri"/>
                          <a:cs typeface="Calibri"/>
                        </a:rPr>
                        <a:t>mann, 44</a:t>
                      </a:r>
                      <a:endParaRPr lang="en-US" sz="1800" b="0" i="0" u="none" strike="noStrike">
                        <a:latin typeface="Calibri"/>
                        <a:cs typeface="Calibri"/>
                      </a:endParaRPr>
                    </a:p>
                  </a:txBody>
                  <a:tcPr marL="0" marR="0" marT="0" marB="0" anchor="ctr"/>
                </a:tc>
                <a:tc>
                  <a:txBody>
                    <a:bodyPr/>
                    <a:lstStyle/>
                    <a:p>
                      <a:pPr algn="ctr" fontAlgn="b">
                        <a:spcAft>
                          <a:spcPts val="200"/>
                        </a:spcAft>
                      </a:pPr>
                      <a:r>
                        <a:rPr lang="en-US" sz="2400" u="none" strike="noStrike">
                          <a:latin typeface="Calibri"/>
                          <a:cs typeface="Calibri"/>
                        </a:rPr>
                        <a:t>9</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r h="527100">
                <a:tc>
                  <a:txBody>
                    <a:bodyPr/>
                    <a:lstStyle/>
                    <a:p>
                      <a:pPr algn="ctr" fontAlgn="b">
                        <a:spcBef>
                          <a:spcPts val="600"/>
                        </a:spcBef>
                        <a:spcAft>
                          <a:spcPts val="800"/>
                        </a:spcAft>
                      </a:pPr>
                      <a:r>
                        <a:rPr lang="en-US" sz="2400" u="none" strike="noStrike">
                          <a:latin typeface="Calibri"/>
                          <a:cs typeface="Calibri"/>
                        </a:rPr>
                        <a:t>2</a:t>
                      </a:r>
                      <a:endParaRPr lang="en-US" sz="2400" b="0" i="0" u="none" strike="noStrike">
                        <a:latin typeface="Calibri"/>
                        <a:cs typeface="Calibri"/>
                      </a:endParaRPr>
                    </a:p>
                  </a:txBody>
                  <a:tcPr marL="0" marR="0" marT="0" marB="0" anchor="ctr"/>
                </a:tc>
                <a:tc>
                  <a:txBody>
                    <a:bodyPr/>
                    <a:lstStyle/>
                    <a:p>
                      <a:pPr algn="l" fontAlgn="b">
                        <a:spcAft>
                          <a:spcPts val="200"/>
                        </a:spcAft>
                      </a:pPr>
                      <a:r>
                        <a:rPr lang="en-US" sz="1400" u="none" strike="noStrike">
                          <a:latin typeface="Calibri"/>
                          <a:cs typeface="Calibri"/>
                        </a:rPr>
                        <a:t>student innovasjon</a:t>
                      </a:r>
                      <a:endParaRPr lang="en-US" sz="1400" b="0" i="0" u="none" strike="noStrike">
                        <a:latin typeface="Calibri"/>
                        <a:cs typeface="Calibri"/>
                      </a:endParaRPr>
                    </a:p>
                  </a:txBody>
                  <a:tcPr marL="72000" marR="0" marT="0" marB="0" anchor="ctr"/>
                </a:tc>
                <a:tc>
                  <a:txBody>
                    <a:bodyPr/>
                    <a:lstStyle/>
                    <a:p>
                      <a:pPr algn="ctr" fontAlgn="b">
                        <a:spcAft>
                          <a:spcPts val="200"/>
                        </a:spcAft>
                      </a:pPr>
                      <a:r>
                        <a:rPr lang="en-US" sz="1800" b="0" i="0" u="none" strike="noStrike">
                          <a:latin typeface="Calibri"/>
                          <a:cs typeface="Calibri"/>
                        </a:rPr>
                        <a:t>mann, 22</a:t>
                      </a:r>
                    </a:p>
                  </a:txBody>
                  <a:tcPr marL="0" marR="0" marT="0" marB="0" anchor="ctr"/>
                </a:tc>
                <a:tc>
                  <a:txBody>
                    <a:bodyPr/>
                    <a:lstStyle/>
                    <a:p>
                      <a:pPr algn="ctr" fontAlgn="b">
                        <a:spcAft>
                          <a:spcPts val="200"/>
                        </a:spcAft>
                      </a:pPr>
                      <a:r>
                        <a:rPr lang="en-US" sz="2400" u="none" strike="noStrike">
                          <a:latin typeface="Calibri"/>
                          <a:cs typeface="Calibri"/>
                        </a:rPr>
                        <a:t>9</a:t>
                      </a:r>
                      <a:endParaRPr lang="en-US" sz="2400" b="0" i="0" u="none" strike="noStrike">
                        <a:latin typeface="Calibri"/>
                        <a:cs typeface="Calibri"/>
                      </a:endParaRPr>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c>
                  <a:txBody>
                    <a:bodyPr/>
                    <a:lstStyle/>
                    <a:p>
                      <a:pPr>
                        <a:spcAft>
                          <a:spcPts val="200"/>
                        </a:spcAft>
                      </a:pPr>
                      <a:endParaRPr lang="nb-NO" sz="2000"/>
                    </a:p>
                  </a:txBody>
                  <a:tcPr marL="0" marR="0" marT="0" marB="0" anchor="ctr"/>
                </a:tc>
              </a:tr>
            </a:tbl>
          </a:graphicData>
        </a:graphic>
      </p:graphicFrame>
      <p:sp>
        <p:nvSpPr>
          <p:cNvPr id="128002" name="TextBox 81"/>
          <p:cNvSpPr txBox="1">
            <a:spLocks noChangeArrowheads="1"/>
          </p:cNvSpPr>
          <p:nvPr/>
        </p:nvSpPr>
        <p:spPr bwMode="auto">
          <a:xfrm>
            <a:off x="446088" y="1038225"/>
            <a:ext cx="7758112" cy="461963"/>
          </a:xfrm>
          <a:prstGeom prst="rect">
            <a:avLst/>
          </a:prstGeom>
          <a:noFill/>
          <a:ln w="9525">
            <a:noFill/>
            <a:miter lim="800000"/>
            <a:headEnd/>
            <a:tailEnd/>
          </a:ln>
        </p:spPr>
        <p:txBody>
          <a:bodyPr>
            <a:spAutoFit/>
          </a:bodyPr>
          <a:lstStyle/>
          <a:p>
            <a:r>
              <a:rPr lang="nb-NO" sz="2400">
                <a:latin typeface="Calibri" pitchFamily="34" charset="0"/>
                <a:cs typeface="Calibri" pitchFamily="34" charset="0"/>
              </a:rPr>
              <a:t>Katastrofale hinder / bruker</a:t>
            </a:r>
          </a:p>
        </p:txBody>
      </p:sp>
      <p:sp>
        <p:nvSpPr>
          <p:cNvPr id="83" name="5-Point Star 82"/>
          <p:cNvSpPr/>
          <p:nvPr/>
        </p:nvSpPr>
        <p:spPr>
          <a:xfrm>
            <a:off x="7832725" y="223361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28004" name="TextBox 86"/>
          <p:cNvSpPr txBox="1">
            <a:spLocks noChangeArrowheads="1"/>
          </p:cNvSpPr>
          <p:nvPr/>
        </p:nvSpPr>
        <p:spPr bwMode="auto">
          <a:xfrm>
            <a:off x="8154988" y="2174875"/>
            <a:ext cx="339725" cy="338138"/>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ja</a:t>
            </a:r>
          </a:p>
        </p:txBody>
      </p:sp>
      <p:sp>
        <p:nvSpPr>
          <p:cNvPr id="128005" name="TextBox 61"/>
          <p:cNvSpPr txBox="1">
            <a:spLocks noChangeArrowheads="1"/>
          </p:cNvSpPr>
          <p:nvPr/>
        </p:nvSpPr>
        <p:spPr bwMode="auto">
          <a:xfrm>
            <a:off x="7710488" y="2463800"/>
            <a:ext cx="1057275" cy="430213"/>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løser oppgaven</a:t>
            </a:r>
          </a:p>
          <a:p>
            <a:r>
              <a:rPr lang="nb-NO" sz="1100">
                <a:latin typeface="Calibri" pitchFamily="34" charset="0"/>
                <a:cs typeface="Calibri" pitchFamily="34" charset="0"/>
              </a:rPr>
              <a:t>som vi vil</a:t>
            </a:r>
          </a:p>
        </p:txBody>
      </p:sp>
      <p:grpSp>
        <p:nvGrpSpPr>
          <p:cNvPr id="128006" name="Group 80"/>
          <p:cNvGrpSpPr>
            <a:grpSpLocks/>
          </p:cNvGrpSpPr>
          <p:nvPr/>
        </p:nvGrpSpPr>
        <p:grpSpPr bwMode="auto">
          <a:xfrm>
            <a:off x="7710488" y="3051175"/>
            <a:ext cx="1082675" cy="539750"/>
            <a:chOff x="7894624" y="1453835"/>
            <a:chExt cx="1082348" cy="539271"/>
          </a:xfrm>
        </p:grpSpPr>
        <p:sp>
          <p:nvSpPr>
            <p:cNvPr id="85" name="Donut 84"/>
            <p:cNvSpPr/>
            <p:nvPr/>
          </p:nvSpPr>
          <p:spPr>
            <a:xfrm>
              <a:off x="8024760" y="1529967"/>
              <a:ext cx="219009" cy="218881"/>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128030" name="TextBox 87"/>
            <p:cNvSpPr txBox="1">
              <a:spLocks noChangeArrowheads="1"/>
            </p:cNvSpPr>
            <p:nvPr/>
          </p:nvSpPr>
          <p:spPr bwMode="auto">
            <a:xfrm>
              <a:off x="7894624" y="1731496"/>
              <a:ext cx="1082348" cy="261610"/>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noe rot, usikker</a:t>
              </a:r>
            </a:p>
          </p:txBody>
        </p:sp>
        <p:sp>
          <p:nvSpPr>
            <p:cNvPr id="128031" name="TextBox 62"/>
            <p:cNvSpPr txBox="1">
              <a:spLocks noChangeArrowheads="1"/>
            </p:cNvSpPr>
            <p:nvPr/>
          </p:nvSpPr>
          <p:spPr bwMode="auto">
            <a:xfrm>
              <a:off x="8339659" y="1453835"/>
              <a:ext cx="409487" cy="338554"/>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tja</a:t>
              </a:r>
            </a:p>
          </p:txBody>
        </p:sp>
      </p:grpSp>
      <p:grpSp>
        <p:nvGrpSpPr>
          <p:cNvPr id="128007" name="Group 71"/>
          <p:cNvGrpSpPr>
            <a:grpSpLocks/>
          </p:cNvGrpSpPr>
          <p:nvPr/>
        </p:nvGrpSpPr>
        <p:grpSpPr bwMode="auto">
          <a:xfrm>
            <a:off x="7710488" y="3748088"/>
            <a:ext cx="1082675" cy="1209675"/>
            <a:chOff x="7894624" y="2243173"/>
            <a:chExt cx="1082348" cy="1210161"/>
          </a:xfrm>
        </p:grpSpPr>
        <p:sp>
          <p:nvSpPr>
            <p:cNvPr id="84" name="Cross 83"/>
            <p:cNvSpPr/>
            <p:nvPr/>
          </p:nvSpPr>
          <p:spPr>
            <a:xfrm rot="2612984">
              <a:off x="7966039" y="2297170"/>
              <a:ext cx="230118" cy="230279"/>
            </a:xfrm>
            <a:prstGeom prst="plus">
              <a:avLst>
                <a:gd name="adj" fmla="val 37371"/>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28027" name="TextBox 88"/>
            <p:cNvSpPr txBox="1">
              <a:spLocks noChangeArrowheads="1"/>
            </p:cNvSpPr>
            <p:nvPr/>
          </p:nvSpPr>
          <p:spPr bwMode="auto">
            <a:xfrm>
              <a:off x="7894624" y="2514615"/>
              <a:ext cx="1082348" cy="938719"/>
            </a:xfrm>
            <a:prstGeom prst="rect">
              <a:avLst/>
            </a:prstGeom>
            <a:noFill/>
            <a:ln w="9525">
              <a:noFill/>
              <a:miter lim="800000"/>
              <a:headEnd/>
              <a:tailEnd/>
            </a:ln>
          </p:spPr>
          <p:txBody>
            <a:bodyPr>
              <a:spAutoFit/>
            </a:bodyPr>
            <a:lstStyle/>
            <a:p>
              <a:r>
                <a:rPr lang="nb-NO" sz="1100">
                  <a:latin typeface="Calibri" pitchFamily="34" charset="0"/>
                  <a:cs typeface="Calibri" pitchFamily="34" charset="0"/>
                </a:rPr>
                <a:t>gir opp,</a:t>
              </a:r>
            </a:p>
            <a:p>
              <a:r>
                <a:rPr lang="nb-NO" sz="1100">
                  <a:latin typeface="Calibri" pitchFamily="34" charset="0"/>
                  <a:cs typeface="Calibri" pitchFamily="34" charset="0"/>
                </a:rPr>
                <a:t>gjør feil og tror det er riktig, eller må ha hjelp</a:t>
              </a:r>
            </a:p>
          </p:txBody>
        </p:sp>
        <p:sp>
          <p:nvSpPr>
            <p:cNvPr id="128028" name="TextBox 68"/>
            <p:cNvSpPr txBox="1">
              <a:spLocks noChangeArrowheads="1"/>
            </p:cNvSpPr>
            <p:nvPr/>
          </p:nvSpPr>
          <p:spPr bwMode="auto">
            <a:xfrm>
              <a:off x="8339659" y="2243173"/>
              <a:ext cx="448460" cy="338554"/>
            </a:xfrm>
            <a:prstGeom prst="rect">
              <a:avLst/>
            </a:prstGeom>
            <a:noFill/>
            <a:ln w="9525">
              <a:noFill/>
              <a:miter lim="800000"/>
              <a:headEnd/>
              <a:tailEnd/>
            </a:ln>
          </p:spPr>
          <p:txBody>
            <a:bodyPr wrap="none">
              <a:spAutoFit/>
            </a:bodyPr>
            <a:lstStyle/>
            <a:p>
              <a:r>
                <a:rPr lang="nb-NO" sz="1600" b="1">
                  <a:latin typeface="Calibri" pitchFamily="34" charset="0"/>
                  <a:cs typeface="Calibri" pitchFamily="34" charset="0"/>
                </a:rPr>
                <a:t>nei</a:t>
              </a:r>
            </a:p>
          </p:txBody>
        </p:sp>
      </p:grpSp>
      <p:sp>
        <p:nvSpPr>
          <p:cNvPr id="94" name="5-Point Star 93"/>
          <p:cNvSpPr/>
          <p:nvPr/>
        </p:nvSpPr>
        <p:spPr>
          <a:xfrm>
            <a:off x="4948238" y="2854325"/>
            <a:ext cx="227012"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95" name="Donut 94"/>
          <p:cNvSpPr/>
          <p:nvPr/>
        </p:nvSpPr>
        <p:spPr>
          <a:xfrm>
            <a:off x="5834063" y="2828925"/>
            <a:ext cx="268287" cy="269875"/>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97" name="5-Point Star 96"/>
          <p:cNvSpPr/>
          <p:nvPr/>
        </p:nvSpPr>
        <p:spPr>
          <a:xfrm>
            <a:off x="4948238" y="3741738"/>
            <a:ext cx="227012"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98" name="Donut 97"/>
          <p:cNvSpPr/>
          <p:nvPr/>
        </p:nvSpPr>
        <p:spPr>
          <a:xfrm>
            <a:off x="5834063" y="3716338"/>
            <a:ext cx="268287" cy="269875"/>
          </a:xfrm>
          <a:prstGeom prst="donut">
            <a:avLst>
              <a:gd name="adj" fmla="val 2418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solidFill>
                <a:schemeClr val="tx1"/>
              </a:solidFill>
              <a:latin typeface="Calibri"/>
              <a:cs typeface="Calibri"/>
            </a:endParaRPr>
          </a:p>
        </p:txBody>
      </p:sp>
      <p:sp>
        <p:nvSpPr>
          <p:cNvPr id="102" name="5-Point Star 101"/>
          <p:cNvSpPr/>
          <p:nvPr/>
        </p:nvSpPr>
        <p:spPr>
          <a:xfrm>
            <a:off x="5854700" y="4249738"/>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3" name="5-Point Star 102"/>
          <p:cNvSpPr/>
          <p:nvPr/>
        </p:nvSpPr>
        <p:spPr>
          <a:xfrm>
            <a:off x="6737350" y="4249738"/>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5" name="5-Point Star 104"/>
          <p:cNvSpPr/>
          <p:nvPr/>
        </p:nvSpPr>
        <p:spPr>
          <a:xfrm>
            <a:off x="5854700" y="4757738"/>
            <a:ext cx="227013" cy="219075"/>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7" name="5-Point Star 106"/>
          <p:cNvSpPr/>
          <p:nvPr/>
        </p:nvSpPr>
        <p:spPr>
          <a:xfrm>
            <a:off x="4948238" y="5203825"/>
            <a:ext cx="227012"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8" name="5-Point Star 107"/>
          <p:cNvSpPr/>
          <p:nvPr/>
        </p:nvSpPr>
        <p:spPr>
          <a:xfrm>
            <a:off x="5854700" y="5203825"/>
            <a:ext cx="227013"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09" name="5-Point Star 108"/>
          <p:cNvSpPr/>
          <p:nvPr/>
        </p:nvSpPr>
        <p:spPr>
          <a:xfrm>
            <a:off x="6737350" y="5203825"/>
            <a:ext cx="227013" cy="220663"/>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0" name="5-Point Star 109"/>
          <p:cNvSpPr/>
          <p:nvPr/>
        </p:nvSpPr>
        <p:spPr>
          <a:xfrm>
            <a:off x="4948238" y="5688013"/>
            <a:ext cx="227012"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1" name="5-Point Star 110"/>
          <p:cNvSpPr/>
          <p:nvPr/>
        </p:nvSpPr>
        <p:spPr>
          <a:xfrm>
            <a:off x="5854700" y="568801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12" name="5-Point Star 111"/>
          <p:cNvSpPr/>
          <p:nvPr/>
        </p:nvSpPr>
        <p:spPr>
          <a:xfrm>
            <a:off x="6737350" y="5688013"/>
            <a:ext cx="227013" cy="220662"/>
          </a:xfrm>
          <a:prstGeom prst="star5">
            <a:avLst>
              <a:gd name="adj" fmla="val 27851"/>
              <a:gd name="hf" fmla="val 105146"/>
              <a:gd name="vf" fmla="val 110557"/>
            </a:avLst>
          </a:prstGeom>
          <a:solidFill>
            <a:srgbClr val="FFFF00"/>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nb-NO">
              <a:latin typeface="Calibri"/>
              <a:cs typeface="Calibri"/>
            </a:endParaRPr>
          </a:p>
        </p:txBody>
      </p:sp>
      <p:sp>
        <p:nvSpPr>
          <p:cNvPr id="128021" name="TextBox 32"/>
          <p:cNvSpPr txBox="1">
            <a:spLocks noChangeArrowheads="1"/>
          </p:cNvSpPr>
          <p:nvPr/>
        </p:nvSpPr>
        <p:spPr bwMode="auto">
          <a:xfrm>
            <a:off x="4646613" y="4084638"/>
            <a:ext cx="931862" cy="260350"/>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går til posten</a:t>
            </a:r>
          </a:p>
        </p:txBody>
      </p:sp>
      <p:sp>
        <p:nvSpPr>
          <p:cNvPr id="128022" name="TextBox 33"/>
          <p:cNvSpPr txBox="1">
            <a:spLocks noChangeArrowheads="1"/>
          </p:cNvSpPr>
          <p:nvPr/>
        </p:nvSpPr>
        <p:spPr bwMode="auto">
          <a:xfrm>
            <a:off x="4657725" y="4613275"/>
            <a:ext cx="1198563" cy="431800"/>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velger to ulike</a:t>
            </a:r>
          </a:p>
          <a:p>
            <a:r>
              <a:rPr lang="nb-NO" sz="1100">
                <a:latin typeface="Calibri" pitchFamily="34" charset="0"/>
                <a:cs typeface="Calibri" pitchFamily="34" charset="0"/>
              </a:rPr>
              <a:t>feil lenker hos oss</a:t>
            </a:r>
          </a:p>
        </p:txBody>
      </p:sp>
      <p:sp>
        <p:nvSpPr>
          <p:cNvPr id="128023" name="TextBox 34"/>
          <p:cNvSpPr txBox="1">
            <a:spLocks noChangeArrowheads="1"/>
          </p:cNvSpPr>
          <p:nvPr/>
        </p:nvSpPr>
        <p:spPr bwMode="auto">
          <a:xfrm>
            <a:off x="6167438" y="4613275"/>
            <a:ext cx="1317625" cy="431800"/>
          </a:xfrm>
          <a:prstGeom prst="rect">
            <a:avLst/>
          </a:prstGeom>
          <a:noFill/>
          <a:ln w="9525">
            <a:noFill/>
            <a:miter lim="800000"/>
            <a:headEnd/>
            <a:tailEnd/>
          </a:ln>
        </p:spPr>
        <p:txBody>
          <a:bodyPr wrap="none">
            <a:spAutoFit/>
          </a:bodyPr>
          <a:lstStyle/>
          <a:p>
            <a:r>
              <a:rPr lang="nb-NO" sz="1100">
                <a:latin typeface="Calibri" pitchFamily="34" charset="0"/>
                <a:cs typeface="Calibri" pitchFamily="34" charset="0"/>
              </a:rPr>
              <a:t>moving date format</a:t>
            </a:r>
          </a:p>
          <a:p>
            <a:r>
              <a:rPr lang="nb-NO" sz="1100">
                <a:latin typeface="Calibri" pitchFamily="34" charset="0"/>
                <a:cs typeface="Calibri" pitchFamily="34" charset="0"/>
              </a:rPr>
              <a:t>skjønner ikke sendt</a:t>
            </a:r>
          </a:p>
        </p:txBody>
      </p:sp>
      <p:sp>
        <p:nvSpPr>
          <p:cNvPr id="128024" name="TextBox 35"/>
          <p:cNvSpPr txBox="1">
            <a:spLocks noChangeArrowheads="1"/>
          </p:cNvSpPr>
          <p:nvPr/>
        </p:nvSpPr>
        <p:spPr bwMode="auto">
          <a:xfrm>
            <a:off x="6305550" y="2695575"/>
            <a:ext cx="1171575" cy="862013"/>
          </a:xfrm>
          <a:prstGeom prst="rect">
            <a:avLst/>
          </a:prstGeom>
          <a:noFill/>
          <a:ln w="9525">
            <a:noFill/>
            <a:miter lim="800000"/>
            <a:headEnd/>
            <a:tailEnd/>
          </a:ln>
        </p:spPr>
        <p:txBody>
          <a:bodyPr wrap="none">
            <a:spAutoFit/>
          </a:bodyPr>
          <a:lstStyle/>
          <a:p>
            <a:r>
              <a:rPr lang="nb-NO" sz="1000">
                <a:latin typeface="Calibri" pitchFamily="34" charset="0"/>
                <a:cs typeface="Calibri" pitchFamily="34" charset="0"/>
              </a:rPr>
              <a:t>feilmelding, dato,</a:t>
            </a:r>
          </a:p>
          <a:p>
            <a:r>
              <a:rPr lang="nb-NO" sz="1000">
                <a:latin typeface="Calibri" pitchFamily="34" charset="0"/>
                <a:cs typeface="Calibri" pitchFamily="34" charset="0"/>
              </a:rPr>
              <a:t>kommunnr, hvem</a:t>
            </a:r>
          </a:p>
          <a:p>
            <a:r>
              <a:rPr lang="nb-NO" sz="1000">
                <a:latin typeface="Calibri" pitchFamily="34" charset="0"/>
                <a:cs typeface="Calibri" pitchFamily="34" charset="0"/>
              </a:rPr>
              <a:t>flytter, jeg har ikke </a:t>
            </a:r>
          </a:p>
          <a:p>
            <a:r>
              <a:rPr lang="nb-NO" sz="1000">
                <a:latin typeface="Calibri" pitchFamily="34" charset="0"/>
                <a:cs typeface="Calibri" pitchFamily="34" charset="0"/>
              </a:rPr>
              <a:t>signeringsmulighet</a:t>
            </a:r>
          </a:p>
          <a:p>
            <a:r>
              <a:rPr lang="nb-NO" sz="1000">
                <a:latin typeface="Calibri" pitchFamily="34" charset="0"/>
                <a:cs typeface="Calibri" pitchFamily="34" charset="0"/>
              </a:rPr>
              <a:t>her</a:t>
            </a:r>
          </a:p>
        </p:txBody>
      </p:sp>
      <p:sp>
        <p:nvSpPr>
          <p:cNvPr id="128025" name="TextBox 36"/>
          <p:cNvSpPr txBox="1">
            <a:spLocks noChangeArrowheads="1"/>
          </p:cNvSpPr>
          <p:nvPr/>
        </p:nvSpPr>
        <p:spPr bwMode="auto">
          <a:xfrm>
            <a:off x="6305550" y="3557588"/>
            <a:ext cx="1277938" cy="554037"/>
          </a:xfrm>
          <a:prstGeom prst="rect">
            <a:avLst/>
          </a:prstGeom>
          <a:noFill/>
          <a:ln w="9525">
            <a:noFill/>
            <a:miter lim="800000"/>
            <a:headEnd/>
            <a:tailEnd/>
          </a:ln>
        </p:spPr>
        <p:txBody>
          <a:bodyPr wrap="none">
            <a:spAutoFit/>
          </a:bodyPr>
          <a:lstStyle/>
          <a:p>
            <a:r>
              <a:rPr lang="nb-NO" sz="1000">
                <a:latin typeface="Calibri" pitchFamily="34" charset="0"/>
                <a:cs typeface="Calibri" pitchFamily="34" charset="0"/>
              </a:rPr>
              <a:t>sier etterpå</a:t>
            </a:r>
          </a:p>
          <a:p>
            <a:r>
              <a:rPr lang="nb-NO" sz="1000">
                <a:latin typeface="Calibri" pitchFamily="34" charset="0"/>
                <a:cs typeface="Calibri" pitchFamily="34" charset="0"/>
              </a:rPr>
              <a:t>ville ikke sendt inn</a:t>
            </a:r>
          </a:p>
          <a:p>
            <a:r>
              <a:rPr lang="nb-NO" sz="1000">
                <a:latin typeface="Calibri" pitchFamily="34" charset="0"/>
                <a:cs typeface="Calibri" pitchFamily="34" charset="0"/>
              </a:rPr>
              <a:t>stopper før signering</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nb-NO"/>
              <a:t>Detaljer: Flyttemelding</a:t>
            </a:r>
          </a:p>
        </p:txBody>
      </p:sp>
      <p:sp>
        <p:nvSpPr>
          <p:cNvPr id="129026" name="Text Placeholder 3"/>
          <p:cNvSpPr>
            <a:spLocks noGrp="1"/>
          </p:cNvSpPr>
          <p:nvPr>
            <p:ph type="body" idx="1"/>
          </p:nvPr>
        </p:nvSpPr>
        <p:spPr/>
        <p:txBody>
          <a:bodyPr/>
          <a:lstStyle/>
          <a:p>
            <a:pPr marL="44450" eaLnBrk="1" hangingPunct="1"/>
            <a:endParaRPr lang="nb-NO"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0049" name="Title 3"/>
          <p:cNvSpPr>
            <a:spLocks noGrp="1"/>
          </p:cNvSpPr>
          <p:nvPr>
            <p:ph type="title"/>
          </p:nvPr>
        </p:nvSpPr>
        <p:spPr>
          <a:xfrm>
            <a:off x="360363" y="663575"/>
            <a:ext cx="5719762" cy="877888"/>
          </a:xfrm>
        </p:spPr>
        <p:txBody>
          <a:bodyPr/>
          <a:lstStyle/>
          <a:p>
            <a:pPr eaLnBrk="1" hangingPunct="1"/>
            <a:r>
              <a:rPr lang="nb-NO" smtClean="0"/>
              <a:t>Generell informasjon</a:t>
            </a:r>
          </a:p>
        </p:txBody>
      </p:sp>
      <p:sp>
        <p:nvSpPr>
          <p:cNvPr id="130050" name="Text Placeholder 5"/>
          <p:cNvSpPr>
            <a:spLocks noGrp="1"/>
          </p:cNvSpPr>
          <p:nvPr>
            <p:ph type="body" idx="2"/>
          </p:nvPr>
        </p:nvSpPr>
        <p:spPr>
          <a:xfrm>
            <a:off x="465138" y="1979613"/>
            <a:ext cx="2047875" cy="4392612"/>
          </a:xfrm>
        </p:spPr>
        <p:txBody>
          <a:bodyPr/>
          <a:lstStyle/>
          <a:p>
            <a:pPr marL="7938" eaLnBrk="1" hangingPunct="1"/>
            <a:r>
              <a:rPr lang="nb-NO" smtClean="0"/>
              <a:t>Ingen forsøkte å endre adressedata her.</a:t>
            </a:r>
          </a:p>
          <a:p>
            <a:pPr marL="7938" eaLnBrk="1" hangingPunct="1"/>
            <a:endParaRPr lang="nb-NO" smtClean="0"/>
          </a:p>
          <a:p>
            <a:pPr marL="7938" eaLnBrk="1" hangingPunct="1"/>
            <a:r>
              <a:rPr lang="nb-NO" smtClean="0"/>
              <a:t>Alle tastet inn kontaktdata.</a:t>
            </a:r>
          </a:p>
          <a:p>
            <a:pPr marL="7938" eaLnBrk="1" hangingPunct="1"/>
            <a:endParaRPr lang="nb-NO" smtClean="0"/>
          </a:p>
          <a:p>
            <a:pPr marL="7938" eaLnBrk="1" hangingPunct="1"/>
            <a:r>
              <a:rPr lang="nb-NO" smtClean="0"/>
              <a:t>To fikk problemer fordi de skrev uten punktum. </a:t>
            </a:r>
          </a:p>
          <a:p>
            <a:pPr marL="7938" eaLnBrk="1" hangingPunct="1"/>
            <a:endParaRPr lang="nb-NO" smtClean="0"/>
          </a:p>
          <a:p>
            <a:pPr marL="7938" eaLnBrk="1" hangingPunct="1"/>
            <a:r>
              <a:rPr lang="nb-NO" smtClean="0"/>
              <a:t>Med kommunenr foran og redigerbar, skrev brukerne postnummer i feltet. Ikke alle oppdaget at de fikk feil kommune</a:t>
            </a:r>
            <a:r>
              <a:rPr lang="en-US" smtClean="0"/>
              <a:t>… dette problem er alt rettet.</a:t>
            </a:r>
            <a:endParaRPr lang="nb-NO" smtClean="0"/>
          </a:p>
        </p:txBody>
      </p:sp>
      <p:pic>
        <p:nvPicPr>
          <p:cNvPr id="130051" name="Content Placeholder 6" descr="Picture 12.png"/>
          <p:cNvPicPr>
            <a:picLocks noGrp="1" noChangeAspect="1"/>
          </p:cNvPicPr>
          <p:nvPr>
            <p:ph sz="half" idx="1"/>
          </p:nvPr>
        </p:nvPicPr>
        <p:blipFill>
          <a:blip r:embed="rId2"/>
          <a:srcRect/>
          <a:stretch>
            <a:fillRect/>
          </a:stretch>
        </p:blipFill>
        <p:spPr>
          <a:xfrm>
            <a:off x="2689225" y="1979613"/>
            <a:ext cx="6046788" cy="4400550"/>
          </a:xfrm>
          <a:ln>
            <a:solidFill>
              <a:srgbClr val="C8C8C8"/>
            </a:solidFill>
          </a:ln>
        </p:spPr>
      </p:pic>
      <p:sp>
        <p:nvSpPr>
          <p:cNvPr id="130052" name="TextBox 4"/>
          <p:cNvSpPr txBox="1">
            <a:spLocks noChangeArrowheads="1"/>
          </p:cNvSpPr>
          <p:nvPr/>
        </p:nvSpPr>
        <p:spPr bwMode="auto">
          <a:xfrm>
            <a:off x="165100" y="1974850"/>
            <a:ext cx="390525"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0053" name="TextBox 7"/>
          <p:cNvSpPr txBox="1">
            <a:spLocks noChangeArrowheads="1"/>
          </p:cNvSpPr>
          <p:nvPr/>
        </p:nvSpPr>
        <p:spPr bwMode="auto">
          <a:xfrm>
            <a:off x="169863" y="3397250"/>
            <a:ext cx="338137"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0054" name="TextBox 8"/>
          <p:cNvSpPr txBox="1">
            <a:spLocks noChangeArrowheads="1"/>
          </p:cNvSpPr>
          <p:nvPr/>
        </p:nvSpPr>
        <p:spPr bwMode="auto">
          <a:xfrm>
            <a:off x="169863" y="4445000"/>
            <a:ext cx="338137"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0055" name="TextBox 9"/>
          <p:cNvSpPr txBox="1">
            <a:spLocks noChangeArrowheads="1"/>
          </p:cNvSpPr>
          <p:nvPr/>
        </p:nvSpPr>
        <p:spPr bwMode="auto">
          <a:xfrm>
            <a:off x="165100" y="2754313"/>
            <a:ext cx="390525" cy="368300"/>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cxnSp>
        <p:nvCxnSpPr>
          <p:cNvPr id="14" name="Straight Connector 13"/>
          <p:cNvCxnSpPr/>
          <p:nvPr/>
        </p:nvCxnSpPr>
        <p:spPr>
          <a:xfrm>
            <a:off x="2209800" y="4010025"/>
            <a:ext cx="2870200" cy="123507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209800" y="4814888"/>
            <a:ext cx="2870200" cy="839787"/>
          </a:xfrm>
          <a:prstGeom prst="line">
            <a:avLst/>
          </a:prstGeom>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8369" name="Picture 4" descr="IMAG0027.jpg"/>
          <p:cNvPicPr>
            <a:picLocks noChangeAspect="1"/>
          </p:cNvPicPr>
          <p:nvPr/>
        </p:nvPicPr>
        <p:blipFill>
          <a:blip r:embed="rId2">
            <a:lum bright="-16000" contrast="32000"/>
          </a:blip>
          <a:srcRect/>
          <a:stretch>
            <a:fillRect/>
          </a:stretch>
        </p:blipFill>
        <p:spPr bwMode="auto">
          <a:xfrm>
            <a:off x="0" y="1382713"/>
            <a:ext cx="9144000" cy="5475287"/>
          </a:xfrm>
          <a:prstGeom prst="rect">
            <a:avLst/>
          </a:prstGeom>
          <a:noFill/>
          <a:ln w="9525">
            <a:noFill/>
            <a:miter lim="800000"/>
            <a:headEnd/>
            <a:tailEnd/>
          </a:ln>
        </p:spPr>
      </p:pic>
      <p:sp>
        <p:nvSpPr>
          <p:cNvPr id="58370" name="TextBox 2"/>
          <p:cNvSpPr txBox="1">
            <a:spLocks noChangeArrowheads="1"/>
          </p:cNvSpPr>
          <p:nvPr/>
        </p:nvSpPr>
        <p:spPr bwMode="auto">
          <a:xfrm>
            <a:off x="190500" y="774700"/>
            <a:ext cx="8774113" cy="461963"/>
          </a:xfrm>
          <a:prstGeom prst="rect">
            <a:avLst/>
          </a:prstGeom>
          <a:noFill/>
          <a:ln w="9525">
            <a:noFill/>
            <a:miter lim="800000"/>
            <a:headEnd/>
            <a:tailEnd/>
          </a:ln>
        </p:spPr>
        <p:txBody>
          <a:bodyPr wrap="none">
            <a:spAutoFit/>
          </a:bodyPr>
          <a:lstStyle/>
          <a:p>
            <a:r>
              <a:rPr lang="nb-NO" sz="2400">
                <a:latin typeface="Calibri" pitchFamily="34" charset="0"/>
              </a:rPr>
              <a:t>Etter test av oppsett av et kompetansestyringsverktøy med 3 brukere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1073" name="Title 3"/>
          <p:cNvSpPr>
            <a:spLocks noGrp="1"/>
          </p:cNvSpPr>
          <p:nvPr>
            <p:ph type="title"/>
          </p:nvPr>
        </p:nvSpPr>
        <p:spPr>
          <a:xfrm>
            <a:off x="360363" y="663575"/>
            <a:ext cx="5719762" cy="877888"/>
          </a:xfrm>
        </p:spPr>
        <p:txBody>
          <a:bodyPr/>
          <a:lstStyle/>
          <a:p>
            <a:pPr eaLnBrk="1" hangingPunct="1"/>
            <a:r>
              <a:rPr lang="nb-NO" smtClean="0"/>
              <a:t>Altinn problem</a:t>
            </a:r>
          </a:p>
        </p:txBody>
      </p:sp>
      <p:sp>
        <p:nvSpPr>
          <p:cNvPr id="131074" name="Text Placeholder 5"/>
          <p:cNvSpPr>
            <a:spLocks noGrp="1"/>
          </p:cNvSpPr>
          <p:nvPr>
            <p:ph type="body" idx="2"/>
          </p:nvPr>
        </p:nvSpPr>
        <p:spPr>
          <a:xfrm>
            <a:off x="465138" y="1979613"/>
            <a:ext cx="2047875" cy="4392612"/>
          </a:xfrm>
        </p:spPr>
        <p:txBody>
          <a:bodyPr/>
          <a:lstStyle/>
          <a:p>
            <a:pPr marL="7938" eaLnBrk="1" hangingPunct="1"/>
            <a:endParaRPr lang="nb-NO" smtClean="0"/>
          </a:p>
          <a:p>
            <a:pPr marL="7938" eaLnBrk="1" hangingPunct="1"/>
            <a:r>
              <a:rPr lang="nb-NO" smtClean="0"/>
              <a:t>En bruker som fikk dette feilmelding så ikke den, og forstod ikke hvorfor han ikke kunne taste i feltene.</a:t>
            </a:r>
          </a:p>
          <a:p>
            <a:pPr marL="7938" eaLnBrk="1" hangingPunct="1"/>
            <a:endParaRPr lang="nb-NO" smtClean="0"/>
          </a:p>
          <a:p>
            <a:pPr marL="7938" eaLnBrk="1" hangingPunct="1"/>
            <a:endParaRPr lang="nb-NO" smtClean="0"/>
          </a:p>
          <a:p>
            <a:pPr marL="7938" eaLnBrk="1" hangingPunct="1"/>
            <a:endParaRPr lang="nb-NO" smtClean="0"/>
          </a:p>
        </p:txBody>
      </p:sp>
      <p:pic>
        <p:nvPicPr>
          <p:cNvPr id="131075" name="Content Placeholder 6" descr="Picture 12.png"/>
          <p:cNvPicPr>
            <a:picLocks noGrp="1" noChangeAspect="1"/>
          </p:cNvPicPr>
          <p:nvPr>
            <p:ph sz="half" idx="1"/>
          </p:nvPr>
        </p:nvPicPr>
        <p:blipFill>
          <a:blip r:embed="rId2"/>
          <a:srcRect/>
          <a:stretch>
            <a:fillRect/>
          </a:stretch>
        </p:blipFill>
        <p:spPr>
          <a:xfrm>
            <a:off x="2992438" y="1979613"/>
            <a:ext cx="5440362" cy="4400550"/>
          </a:xfrm>
        </p:spPr>
      </p:pic>
      <p:sp>
        <p:nvSpPr>
          <p:cNvPr id="131076" name="TextBox 7"/>
          <p:cNvSpPr txBox="1">
            <a:spLocks noChangeArrowheads="1"/>
          </p:cNvSpPr>
          <p:nvPr/>
        </p:nvSpPr>
        <p:spPr bwMode="auto">
          <a:xfrm>
            <a:off x="192088" y="2384425"/>
            <a:ext cx="338137"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cxnSp>
        <p:nvCxnSpPr>
          <p:cNvPr id="14" name="Straight Connector 13"/>
          <p:cNvCxnSpPr/>
          <p:nvPr/>
        </p:nvCxnSpPr>
        <p:spPr>
          <a:xfrm>
            <a:off x="2327275" y="2752725"/>
            <a:ext cx="2273300" cy="158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327275" y="2960688"/>
            <a:ext cx="2870200" cy="2324100"/>
          </a:xfrm>
          <a:prstGeom prst="line">
            <a:avLst/>
          </a:prstGeom>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2097" name="Title 3"/>
          <p:cNvSpPr>
            <a:spLocks noGrp="1"/>
          </p:cNvSpPr>
          <p:nvPr>
            <p:ph type="title"/>
          </p:nvPr>
        </p:nvSpPr>
        <p:spPr>
          <a:xfrm>
            <a:off x="360363" y="663575"/>
            <a:ext cx="5719762" cy="877888"/>
          </a:xfrm>
        </p:spPr>
        <p:txBody>
          <a:bodyPr/>
          <a:lstStyle/>
          <a:p>
            <a:pPr eaLnBrk="1" hangingPunct="1"/>
            <a:r>
              <a:rPr lang="nb-NO" smtClean="0"/>
              <a:t>Dato</a:t>
            </a:r>
          </a:p>
        </p:txBody>
      </p:sp>
      <p:sp>
        <p:nvSpPr>
          <p:cNvPr id="132098" name="Text Placeholder 5"/>
          <p:cNvSpPr>
            <a:spLocks noGrp="1"/>
          </p:cNvSpPr>
          <p:nvPr>
            <p:ph type="body" idx="2"/>
          </p:nvPr>
        </p:nvSpPr>
        <p:spPr>
          <a:xfrm>
            <a:off x="465138" y="1979613"/>
            <a:ext cx="2047875" cy="4392612"/>
          </a:xfrm>
        </p:spPr>
        <p:txBody>
          <a:bodyPr/>
          <a:lstStyle/>
          <a:p>
            <a:pPr marL="7938" eaLnBrk="1" hangingPunct="1"/>
            <a:endParaRPr lang="nb-NO" smtClean="0"/>
          </a:p>
          <a:p>
            <a:pPr marL="7938" eaLnBrk="1" hangingPunct="1"/>
            <a:endParaRPr lang="nb-NO" smtClean="0"/>
          </a:p>
          <a:p>
            <a:pPr marL="7938" eaLnBrk="1" hangingPunct="1"/>
            <a:r>
              <a:rPr lang="nb-NO" smtClean="0"/>
              <a:t>En annen bruker tastet dato uten punktum, og fikk feilmelding som forklarte hvilke datoer han måtte flytte mellom.</a:t>
            </a:r>
          </a:p>
          <a:p>
            <a:pPr marL="7938" eaLnBrk="1" hangingPunct="1"/>
            <a:endParaRPr lang="nb-NO" smtClean="0"/>
          </a:p>
          <a:p>
            <a:pPr marL="7938" eaLnBrk="1" hangingPunct="1"/>
            <a:r>
              <a:rPr lang="nb-NO" smtClean="0"/>
              <a:t>Hvorfor tilby dem å skrive?</a:t>
            </a:r>
          </a:p>
          <a:p>
            <a:pPr marL="7938" eaLnBrk="1" hangingPunct="1"/>
            <a:r>
              <a:rPr lang="nb-NO" smtClean="0"/>
              <a:t>Hvorfor tilbyr kalendaren ugyldige datoer?</a:t>
            </a:r>
          </a:p>
          <a:p>
            <a:pPr marL="7938" eaLnBrk="1" hangingPunct="1"/>
            <a:endParaRPr lang="nb-NO" smtClean="0"/>
          </a:p>
        </p:txBody>
      </p:sp>
      <p:pic>
        <p:nvPicPr>
          <p:cNvPr id="132099" name="Content Placeholder 6" descr="Picture 12.png"/>
          <p:cNvPicPr>
            <a:picLocks noGrp="1" noChangeAspect="1"/>
          </p:cNvPicPr>
          <p:nvPr>
            <p:ph sz="half" idx="1"/>
          </p:nvPr>
        </p:nvPicPr>
        <p:blipFill>
          <a:blip r:embed="rId2"/>
          <a:srcRect/>
          <a:stretch>
            <a:fillRect/>
          </a:stretch>
        </p:blipFill>
        <p:spPr>
          <a:xfrm>
            <a:off x="2992438" y="1979613"/>
            <a:ext cx="5440362" cy="4400550"/>
          </a:xfrm>
        </p:spPr>
      </p:pic>
      <p:sp>
        <p:nvSpPr>
          <p:cNvPr id="132100" name="TextBox 7"/>
          <p:cNvSpPr txBox="1">
            <a:spLocks noChangeArrowheads="1"/>
          </p:cNvSpPr>
          <p:nvPr/>
        </p:nvSpPr>
        <p:spPr bwMode="auto">
          <a:xfrm>
            <a:off x="127000" y="2590800"/>
            <a:ext cx="338138"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cxnSp>
        <p:nvCxnSpPr>
          <p:cNvPr id="15" name="Straight Connector 14"/>
          <p:cNvCxnSpPr/>
          <p:nvPr/>
        </p:nvCxnSpPr>
        <p:spPr>
          <a:xfrm>
            <a:off x="2327275" y="2960688"/>
            <a:ext cx="2870200" cy="2324100"/>
          </a:xfrm>
          <a:prstGeom prst="line">
            <a:avLst/>
          </a:prstGeom>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3121" name="Title 3"/>
          <p:cNvSpPr>
            <a:spLocks noGrp="1"/>
          </p:cNvSpPr>
          <p:nvPr>
            <p:ph type="title"/>
          </p:nvPr>
        </p:nvSpPr>
        <p:spPr>
          <a:xfrm>
            <a:off x="360363" y="663575"/>
            <a:ext cx="5719762" cy="877888"/>
          </a:xfrm>
        </p:spPr>
        <p:txBody>
          <a:bodyPr/>
          <a:lstStyle/>
          <a:p>
            <a:pPr eaLnBrk="1" hangingPunct="1"/>
            <a:r>
              <a:rPr lang="nb-NO" smtClean="0"/>
              <a:t>Ny bostedsadresse</a:t>
            </a:r>
          </a:p>
        </p:txBody>
      </p:sp>
      <p:sp>
        <p:nvSpPr>
          <p:cNvPr id="6" name="Text Placeholder 5"/>
          <p:cNvSpPr>
            <a:spLocks noGrp="1"/>
          </p:cNvSpPr>
          <p:nvPr>
            <p:ph type="body" idx="2"/>
          </p:nvPr>
        </p:nvSpPr>
        <p:spPr>
          <a:xfrm>
            <a:off x="465138" y="1979613"/>
            <a:ext cx="2047875" cy="3840162"/>
          </a:xfrm>
        </p:spPr>
        <p:txBody>
          <a:bodyPr>
            <a:normAutofit fontScale="92500" lnSpcReduction="20000"/>
          </a:bodyPr>
          <a:lstStyle/>
          <a:p>
            <a:pPr eaLnBrk="1" fontAlgn="auto" hangingPunct="1">
              <a:spcAft>
                <a:spcPts val="0"/>
              </a:spcAft>
              <a:buClr>
                <a:schemeClr val="accent3"/>
              </a:buClr>
              <a:buFont typeface="Georgia"/>
              <a:buNone/>
              <a:defRPr/>
            </a:pPr>
            <a:r>
              <a:rPr lang="nb-NO"/>
              <a:t>Forenklet tekst her.</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Meningsfull gruppering av informasjon</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Bolignummer ikke obligatorisk</a:t>
            </a:r>
          </a:p>
          <a:p>
            <a:pPr eaLnBrk="1" fontAlgn="auto" hangingPunct="1">
              <a:spcAft>
                <a:spcPts val="0"/>
              </a:spcAft>
              <a:buClr>
                <a:schemeClr val="accent3"/>
              </a:buClr>
              <a:buFont typeface="Georgia"/>
              <a:buNone/>
              <a:defRPr/>
            </a:pPr>
            <a:r>
              <a:rPr lang="nb-NO"/>
              <a:t>Alle kan fremedeles ikke sitt bolignummer</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Hjelpsom veiledende tekst</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N</a:t>
            </a:r>
            <a:r>
              <a:rPr lang="en-US"/>
              <a:t>o</a:t>
            </a:r>
            <a:r>
              <a:rPr lang="nb-NO"/>
              <a:t>en trodde de skulle skrive kommune på tilleggsadresse (fordi det var noe som kunne stå under possted)</a:t>
            </a:r>
          </a:p>
        </p:txBody>
      </p:sp>
      <p:pic>
        <p:nvPicPr>
          <p:cNvPr id="133123" name="Content Placeholder 6" descr="Picture 12.png"/>
          <p:cNvPicPr>
            <a:picLocks noGrp="1" noChangeAspect="1"/>
          </p:cNvPicPr>
          <p:nvPr>
            <p:ph sz="half" idx="1"/>
          </p:nvPr>
        </p:nvPicPr>
        <p:blipFill>
          <a:blip r:embed="rId2"/>
          <a:srcRect/>
          <a:stretch>
            <a:fillRect/>
          </a:stretch>
        </p:blipFill>
        <p:spPr>
          <a:xfrm>
            <a:off x="2689225" y="2181225"/>
            <a:ext cx="6046788" cy="3997325"/>
          </a:xfrm>
          <a:ln>
            <a:solidFill>
              <a:srgbClr val="53548A"/>
            </a:solidFill>
          </a:ln>
        </p:spPr>
      </p:pic>
      <p:sp>
        <p:nvSpPr>
          <p:cNvPr id="133124" name="TextBox 4"/>
          <p:cNvSpPr txBox="1">
            <a:spLocks noChangeArrowheads="1"/>
          </p:cNvSpPr>
          <p:nvPr/>
        </p:nvSpPr>
        <p:spPr bwMode="auto">
          <a:xfrm>
            <a:off x="165100" y="1974850"/>
            <a:ext cx="390525"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3125" name="TextBox 8"/>
          <p:cNvSpPr txBox="1">
            <a:spLocks noChangeArrowheads="1"/>
          </p:cNvSpPr>
          <p:nvPr/>
        </p:nvSpPr>
        <p:spPr bwMode="auto">
          <a:xfrm>
            <a:off x="127000" y="507682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3126" name="TextBox 9"/>
          <p:cNvSpPr txBox="1">
            <a:spLocks noChangeArrowheads="1"/>
          </p:cNvSpPr>
          <p:nvPr/>
        </p:nvSpPr>
        <p:spPr bwMode="auto">
          <a:xfrm>
            <a:off x="165100" y="2568575"/>
            <a:ext cx="390525"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cxnSp>
        <p:nvCxnSpPr>
          <p:cNvPr id="14" name="Straight Connector 13"/>
          <p:cNvCxnSpPr/>
          <p:nvPr/>
        </p:nvCxnSpPr>
        <p:spPr>
          <a:xfrm>
            <a:off x="2209800" y="2181225"/>
            <a:ext cx="2870200" cy="123507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209800" y="5573713"/>
            <a:ext cx="1722438"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3129" name="TextBox 11"/>
          <p:cNvSpPr txBox="1">
            <a:spLocks noChangeArrowheads="1"/>
          </p:cNvSpPr>
          <p:nvPr/>
        </p:nvSpPr>
        <p:spPr bwMode="auto">
          <a:xfrm>
            <a:off x="136525" y="3003550"/>
            <a:ext cx="388938"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3130" name="TextBox 16"/>
          <p:cNvSpPr txBox="1">
            <a:spLocks noChangeArrowheads="1"/>
          </p:cNvSpPr>
          <p:nvPr/>
        </p:nvSpPr>
        <p:spPr bwMode="auto">
          <a:xfrm>
            <a:off x="165100" y="3797300"/>
            <a:ext cx="390525"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cxnSp>
        <p:nvCxnSpPr>
          <p:cNvPr id="19" name="Straight Connector 18"/>
          <p:cNvCxnSpPr/>
          <p:nvPr/>
        </p:nvCxnSpPr>
        <p:spPr>
          <a:xfrm>
            <a:off x="1633538" y="4167188"/>
            <a:ext cx="2298700" cy="90963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3132" name="TextBox 20"/>
          <p:cNvSpPr txBox="1">
            <a:spLocks noChangeArrowheads="1"/>
          </p:cNvSpPr>
          <p:nvPr/>
        </p:nvSpPr>
        <p:spPr bwMode="auto">
          <a:xfrm>
            <a:off x="127000" y="3286125"/>
            <a:ext cx="338138"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4145" name="Title 3"/>
          <p:cNvSpPr>
            <a:spLocks noGrp="1"/>
          </p:cNvSpPr>
          <p:nvPr>
            <p:ph type="title"/>
          </p:nvPr>
        </p:nvSpPr>
        <p:spPr>
          <a:xfrm>
            <a:off x="360363" y="663575"/>
            <a:ext cx="5719762" cy="877888"/>
          </a:xfrm>
        </p:spPr>
        <p:txBody>
          <a:bodyPr/>
          <a:lstStyle/>
          <a:p>
            <a:pPr eaLnBrk="1" hangingPunct="1"/>
            <a:r>
              <a:rPr lang="nb-NO" smtClean="0"/>
              <a:t>Postadresse</a:t>
            </a:r>
          </a:p>
        </p:txBody>
      </p:sp>
      <p:sp>
        <p:nvSpPr>
          <p:cNvPr id="134146" name="Text Placeholder 5"/>
          <p:cNvSpPr>
            <a:spLocks noGrp="1"/>
          </p:cNvSpPr>
          <p:nvPr>
            <p:ph type="body" idx="2"/>
          </p:nvPr>
        </p:nvSpPr>
        <p:spPr>
          <a:xfrm>
            <a:off x="465138" y="1979613"/>
            <a:ext cx="2047875" cy="3840162"/>
          </a:xfrm>
        </p:spPr>
        <p:txBody>
          <a:bodyPr/>
          <a:lstStyle/>
          <a:p>
            <a:pPr marL="7938" eaLnBrk="1" hangingPunct="1"/>
            <a:r>
              <a:rPr lang="nb-NO" smtClean="0"/>
              <a:t>Alle vi testet svarte ja.</a:t>
            </a:r>
          </a:p>
          <a:p>
            <a:pPr marL="7938" eaLnBrk="1" hangingPunct="1"/>
            <a:endParaRPr lang="nb-NO" smtClean="0"/>
          </a:p>
          <a:p>
            <a:pPr marL="7938" eaLnBrk="1" hangingPunct="1"/>
            <a:r>
              <a:rPr lang="nb-NO" smtClean="0"/>
              <a:t>Alle snakket god norsk / engelsk - hadde ikke probelmer med spørsmålet.</a:t>
            </a:r>
          </a:p>
          <a:p>
            <a:pPr marL="7938" eaLnBrk="1" hangingPunct="1"/>
            <a:endParaRPr lang="nb-NO" smtClean="0"/>
          </a:p>
          <a:p>
            <a:pPr marL="7938" eaLnBrk="1" hangingPunct="1"/>
            <a:endParaRPr lang="nb-NO" smtClean="0"/>
          </a:p>
          <a:p>
            <a:pPr marL="7938" eaLnBrk="1" hangingPunct="1"/>
            <a:r>
              <a:rPr lang="nb-NO" smtClean="0"/>
              <a:t>Denne delen av skjema ble ikke berørt av brukertesten</a:t>
            </a:r>
          </a:p>
          <a:p>
            <a:pPr marL="7938" eaLnBrk="1" hangingPunct="1"/>
            <a:endParaRPr lang="nb-NO" smtClean="0"/>
          </a:p>
        </p:txBody>
      </p:sp>
      <p:pic>
        <p:nvPicPr>
          <p:cNvPr id="134147" name="Content Placeholder 6" descr="Picture 12.png"/>
          <p:cNvPicPr>
            <a:picLocks noGrp="1" noChangeAspect="1"/>
          </p:cNvPicPr>
          <p:nvPr>
            <p:ph sz="half" idx="1"/>
          </p:nvPr>
        </p:nvPicPr>
        <p:blipFill>
          <a:blip r:embed="rId2"/>
          <a:srcRect/>
          <a:stretch>
            <a:fillRect/>
          </a:stretch>
        </p:blipFill>
        <p:spPr>
          <a:xfrm>
            <a:off x="2689225" y="2598738"/>
            <a:ext cx="6046788" cy="3162300"/>
          </a:xfrm>
          <a:ln>
            <a:solidFill>
              <a:srgbClr val="53548A"/>
            </a:solidFill>
          </a:ln>
        </p:spPr>
      </p:pic>
      <p:sp>
        <p:nvSpPr>
          <p:cNvPr id="134148" name="TextBox 4"/>
          <p:cNvSpPr txBox="1">
            <a:spLocks noChangeArrowheads="1"/>
          </p:cNvSpPr>
          <p:nvPr/>
        </p:nvSpPr>
        <p:spPr bwMode="auto">
          <a:xfrm>
            <a:off x="165100" y="1974850"/>
            <a:ext cx="390525"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cxnSp>
        <p:nvCxnSpPr>
          <p:cNvPr id="14" name="Straight Connector 13"/>
          <p:cNvCxnSpPr/>
          <p:nvPr/>
        </p:nvCxnSpPr>
        <p:spPr>
          <a:xfrm>
            <a:off x="2209800" y="2181225"/>
            <a:ext cx="2870200" cy="123507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6" name="Left Brace 15"/>
          <p:cNvSpPr/>
          <p:nvPr/>
        </p:nvSpPr>
        <p:spPr>
          <a:xfrm>
            <a:off x="3944938" y="3897313"/>
            <a:ext cx="512762" cy="1427162"/>
          </a:xfrm>
          <a:prstGeom prst="leftBrace">
            <a:avLst/>
          </a:prstGeom>
        </p:spPr>
        <p:style>
          <a:lnRef idx="2">
            <a:schemeClr val="accent1"/>
          </a:lnRef>
          <a:fillRef idx="0">
            <a:schemeClr val="accent1"/>
          </a:fillRef>
          <a:effectRef idx="1">
            <a:schemeClr val="accent1"/>
          </a:effectRef>
          <a:fontRef idx="minor">
            <a:schemeClr val="tx1"/>
          </a:fontRef>
        </p:style>
        <p:txBody>
          <a:bodyPr anchor="ctr"/>
          <a:lstStyle/>
          <a:p>
            <a:pPr algn="ctr" fontAlgn="auto">
              <a:spcBef>
                <a:spcPts val="0"/>
              </a:spcBef>
              <a:spcAft>
                <a:spcPts val="0"/>
              </a:spcAft>
              <a:defRPr/>
            </a:pPr>
            <a:endParaRPr lang="nb-NO"/>
          </a:p>
        </p:txBody>
      </p:sp>
      <p:cxnSp>
        <p:nvCxnSpPr>
          <p:cNvPr id="18" name="Straight Connector 17"/>
          <p:cNvCxnSpPr>
            <a:endCxn id="16" idx="1"/>
          </p:cNvCxnSpPr>
          <p:nvPr/>
        </p:nvCxnSpPr>
        <p:spPr>
          <a:xfrm>
            <a:off x="1835150" y="4525963"/>
            <a:ext cx="2109788" cy="8413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34152" name="TextBox 21"/>
          <p:cNvSpPr txBox="1">
            <a:spLocks noChangeArrowheads="1"/>
          </p:cNvSpPr>
          <p:nvPr/>
        </p:nvSpPr>
        <p:spPr bwMode="auto">
          <a:xfrm>
            <a:off x="192088" y="3897313"/>
            <a:ext cx="338137"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5169" name="Title 3"/>
          <p:cNvSpPr>
            <a:spLocks noGrp="1"/>
          </p:cNvSpPr>
          <p:nvPr>
            <p:ph type="title"/>
          </p:nvPr>
        </p:nvSpPr>
        <p:spPr>
          <a:xfrm>
            <a:off x="360363" y="663575"/>
            <a:ext cx="5719762" cy="877888"/>
          </a:xfrm>
        </p:spPr>
        <p:txBody>
          <a:bodyPr/>
          <a:lstStyle/>
          <a:p>
            <a:pPr eaLnBrk="1" hangingPunct="1"/>
            <a:r>
              <a:rPr lang="nb-NO" smtClean="0"/>
              <a:t>Personner som flytter</a:t>
            </a:r>
          </a:p>
        </p:txBody>
      </p:sp>
      <p:sp>
        <p:nvSpPr>
          <p:cNvPr id="6" name="Text Placeholder 5"/>
          <p:cNvSpPr>
            <a:spLocks noGrp="1"/>
          </p:cNvSpPr>
          <p:nvPr>
            <p:ph type="body" idx="2"/>
          </p:nvPr>
        </p:nvSpPr>
        <p:spPr>
          <a:xfrm>
            <a:off x="795338" y="1979613"/>
            <a:ext cx="2049462" cy="4570412"/>
          </a:xfrm>
        </p:spPr>
        <p:txBody>
          <a:bodyPr>
            <a:normAutofit fontScale="92500" lnSpcReduction="10000"/>
          </a:bodyPr>
          <a:lstStyle/>
          <a:p>
            <a:pPr eaLnBrk="1" fontAlgn="auto" hangingPunct="1">
              <a:spcAft>
                <a:spcPts val="0"/>
              </a:spcAft>
              <a:buClr>
                <a:schemeClr val="accent3"/>
              </a:buClr>
              <a:buFont typeface="Georgia"/>
              <a:buNone/>
              <a:defRPr/>
            </a:pPr>
            <a:r>
              <a:rPr lang="nb-NO"/>
              <a:t>Innlogget bruker forventet eget data øverst</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Brukere (som så på ukjent data) hadde problemer med å se hvilke felt gjelder hvilke bruker.</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Flere hoppet over ikke-obligatoriske felt, som da gjør ”kontrollen” meningsløs.</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”Flytter ikke” knappen ikke intuitiv.  Prøv ”Fjern fra listen”</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”Legg til person” blir funnet, flere vil trykke før de legger inn f.nr, men de finner ut av det. </a:t>
            </a:r>
          </a:p>
          <a:p>
            <a:pPr eaLnBrk="1" fontAlgn="auto" hangingPunct="1">
              <a:spcAft>
                <a:spcPts val="0"/>
              </a:spcAft>
              <a:buClr>
                <a:schemeClr val="accent3"/>
              </a:buClr>
              <a:buFont typeface="Georgia"/>
              <a:buNone/>
              <a:defRPr/>
            </a:pPr>
            <a:endParaRPr lang="nb-NO"/>
          </a:p>
        </p:txBody>
      </p:sp>
      <p:pic>
        <p:nvPicPr>
          <p:cNvPr id="135171" name="Content Placeholder 6" descr="Picture 12.png"/>
          <p:cNvPicPr>
            <a:picLocks noGrp="1" noChangeAspect="1"/>
          </p:cNvPicPr>
          <p:nvPr>
            <p:ph sz="half" idx="1"/>
          </p:nvPr>
        </p:nvPicPr>
        <p:blipFill>
          <a:blip r:embed="rId2"/>
          <a:srcRect/>
          <a:stretch>
            <a:fillRect/>
          </a:stretch>
        </p:blipFill>
        <p:spPr>
          <a:xfrm>
            <a:off x="3421063" y="2133600"/>
            <a:ext cx="5259387" cy="3627438"/>
          </a:xfrm>
          <a:ln>
            <a:solidFill>
              <a:srgbClr val="53548A"/>
            </a:solidFill>
          </a:ln>
        </p:spPr>
      </p:pic>
      <p:sp>
        <p:nvSpPr>
          <p:cNvPr id="135172" name="TextBox 21"/>
          <p:cNvSpPr txBox="1">
            <a:spLocks noChangeArrowheads="1"/>
          </p:cNvSpPr>
          <p:nvPr/>
        </p:nvSpPr>
        <p:spPr bwMode="auto">
          <a:xfrm>
            <a:off x="469900" y="4535488"/>
            <a:ext cx="338138"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5173" name="TextBox 9"/>
          <p:cNvSpPr txBox="1">
            <a:spLocks noChangeArrowheads="1"/>
          </p:cNvSpPr>
          <p:nvPr/>
        </p:nvSpPr>
        <p:spPr bwMode="auto">
          <a:xfrm>
            <a:off x="469900" y="2678113"/>
            <a:ext cx="338138"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5174" name="TextBox 10"/>
          <p:cNvSpPr txBox="1">
            <a:spLocks noChangeArrowheads="1"/>
          </p:cNvSpPr>
          <p:nvPr/>
        </p:nvSpPr>
        <p:spPr bwMode="auto">
          <a:xfrm>
            <a:off x="457200" y="199707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5175" name="TextBox 11"/>
          <p:cNvSpPr txBox="1">
            <a:spLocks noChangeArrowheads="1"/>
          </p:cNvSpPr>
          <p:nvPr/>
        </p:nvSpPr>
        <p:spPr bwMode="auto">
          <a:xfrm>
            <a:off x="469900" y="3897313"/>
            <a:ext cx="338138"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5176" name="TextBox 12"/>
          <p:cNvSpPr txBox="1">
            <a:spLocks noChangeArrowheads="1"/>
          </p:cNvSpPr>
          <p:nvPr/>
        </p:nvSpPr>
        <p:spPr bwMode="auto">
          <a:xfrm>
            <a:off x="496888" y="5576888"/>
            <a:ext cx="388937" cy="368300"/>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6193" name="Title 3"/>
          <p:cNvSpPr>
            <a:spLocks noGrp="1"/>
          </p:cNvSpPr>
          <p:nvPr>
            <p:ph type="title"/>
          </p:nvPr>
        </p:nvSpPr>
        <p:spPr>
          <a:xfrm>
            <a:off x="360363" y="663575"/>
            <a:ext cx="5719762" cy="877888"/>
          </a:xfrm>
        </p:spPr>
        <p:txBody>
          <a:bodyPr/>
          <a:lstStyle/>
          <a:p>
            <a:pPr eaLnBrk="1" hangingPunct="1"/>
            <a:r>
              <a:rPr lang="nb-NO" smtClean="0"/>
              <a:t>Kontroller skjema</a:t>
            </a:r>
          </a:p>
        </p:txBody>
      </p:sp>
      <p:sp>
        <p:nvSpPr>
          <p:cNvPr id="6" name="Text Placeholder 5"/>
          <p:cNvSpPr>
            <a:spLocks noGrp="1"/>
          </p:cNvSpPr>
          <p:nvPr>
            <p:ph type="body" idx="2"/>
          </p:nvPr>
        </p:nvSpPr>
        <p:spPr>
          <a:xfrm>
            <a:off x="795338" y="1979613"/>
            <a:ext cx="2049462" cy="4570412"/>
          </a:xfrm>
        </p:spPr>
        <p:txBody>
          <a:bodyPr>
            <a:normAutofit lnSpcReduction="10000"/>
          </a:bodyPr>
          <a:lstStyle/>
          <a:p>
            <a:pPr eaLnBrk="1" fontAlgn="auto" hangingPunct="1">
              <a:spcAft>
                <a:spcPts val="0"/>
              </a:spcAft>
              <a:buClr>
                <a:schemeClr val="accent3"/>
              </a:buClr>
              <a:buFont typeface="Georgia"/>
              <a:buNone/>
              <a:defRPr/>
            </a:pPr>
            <a:r>
              <a:rPr lang="nb-NO"/>
              <a:t>Det kan være vanskelig å finne hvordan å gå videre når det er tid å kontrollere skjemaet.</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En bruker oppga å ha stoppet her hjemme, og sa hun ville stoppet her også på testen, uten hint fra testleder. (Fy, Laura) Er trolig en fare at det skjer med andre.</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Det hjelper noe at brukerns valg går klart frem av hvilke knapper er aktive. </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”Lightbox” skapte ikke problem for brukerne</a:t>
            </a:r>
          </a:p>
        </p:txBody>
      </p:sp>
      <p:pic>
        <p:nvPicPr>
          <p:cNvPr id="136195" name="Content Placeholder 6" descr="Picture 12.png"/>
          <p:cNvPicPr>
            <a:picLocks noGrp="1" noChangeAspect="1"/>
          </p:cNvPicPr>
          <p:nvPr>
            <p:ph sz="half" idx="1"/>
          </p:nvPr>
        </p:nvPicPr>
        <p:blipFill>
          <a:blip r:embed="rId2"/>
          <a:srcRect/>
          <a:stretch>
            <a:fillRect/>
          </a:stretch>
        </p:blipFill>
        <p:spPr>
          <a:xfrm>
            <a:off x="3554413" y="2224088"/>
            <a:ext cx="5051425" cy="3629025"/>
          </a:xfrm>
          <a:ln>
            <a:solidFill>
              <a:srgbClr val="53548A"/>
            </a:solidFill>
          </a:ln>
        </p:spPr>
      </p:pic>
      <p:sp>
        <p:nvSpPr>
          <p:cNvPr id="136196" name="TextBox 10"/>
          <p:cNvSpPr txBox="1">
            <a:spLocks noChangeArrowheads="1"/>
          </p:cNvSpPr>
          <p:nvPr/>
        </p:nvSpPr>
        <p:spPr bwMode="auto">
          <a:xfrm>
            <a:off x="457200" y="199707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6197" name="TextBox 11"/>
          <p:cNvSpPr txBox="1">
            <a:spLocks noChangeArrowheads="1"/>
          </p:cNvSpPr>
          <p:nvPr/>
        </p:nvSpPr>
        <p:spPr bwMode="auto">
          <a:xfrm>
            <a:off x="457200" y="3144838"/>
            <a:ext cx="338138"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6198" name="TextBox 13"/>
          <p:cNvSpPr txBox="1">
            <a:spLocks noChangeArrowheads="1"/>
          </p:cNvSpPr>
          <p:nvPr/>
        </p:nvSpPr>
        <p:spPr bwMode="auto">
          <a:xfrm>
            <a:off x="457200" y="4997450"/>
            <a:ext cx="388938"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6199" name="TextBox 14"/>
          <p:cNvSpPr txBox="1">
            <a:spLocks noChangeArrowheads="1"/>
          </p:cNvSpPr>
          <p:nvPr/>
        </p:nvSpPr>
        <p:spPr bwMode="auto">
          <a:xfrm>
            <a:off x="457200" y="351472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6200" name="TextBox 15"/>
          <p:cNvSpPr txBox="1">
            <a:spLocks noChangeArrowheads="1"/>
          </p:cNvSpPr>
          <p:nvPr/>
        </p:nvSpPr>
        <p:spPr bwMode="auto">
          <a:xfrm>
            <a:off x="457200" y="3883025"/>
            <a:ext cx="338138" cy="369888"/>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pic>
        <p:nvPicPr>
          <p:cNvPr id="136201" name="Picture 16" descr="Screen shot 2012-02-17 at 3.56.48 PM.png"/>
          <p:cNvPicPr>
            <a:picLocks noChangeAspect="1"/>
          </p:cNvPicPr>
          <p:nvPr/>
        </p:nvPicPr>
        <p:blipFill>
          <a:blip r:embed="rId3"/>
          <a:srcRect/>
          <a:stretch>
            <a:fillRect/>
          </a:stretch>
        </p:blipFill>
        <p:spPr bwMode="auto">
          <a:xfrm>
            <a:off x="3554413" y="1541463"/>
            <a:ext cx="5367337" cy="296862"/>
          </a:xfrm>
          <a:prstGeom prst="rect">
            <a:avLst/>
          </a:prstGeom>
          <a:noFill/>
          <a:ln w="9525">
            <a:noFill/>
            <a:miter lim="800000"/>
            <a:headEnd/>
            <a:tailEnd/>
          </a:ln>
        </p:spPr>
      </p:pic>
      <p:sp>
        <p:nvSpPr>
          <p:cNvPr id="136202" name="TextBox 17"/>
          <p:cNvSpPr txBox="1">
            <a:spLocks noChangeArrowheads="1"/>
          </p:cNvSpPr>
          <p:nvPr/>
        </p:nvSpPr>
        <p:spPr bwMode="auto">
          <a:xfrm>
            <a:off x="457200" y="5676900"/>
            <a:ext cx="388938"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cxnSp>
        <p:nvCxnSpPr>
          <p:cNvPr id="20" name="Straight Connector 19"/>
          <p:cNvCxnSpPr/>
          <p:nvPr/>
        </p:nvCxnSpPr>
        <p:spPr>
          <a:xfrm rot="5400000" flipH="1" flipV="1">
            <a:off x="2647156" y="3926682"/>
            <a:ext cx="2124075" cy="1728788"/>
          </a:xfrm>
          <a:prstGeom prst="line">
            <a:avLst/>
          </a:prstGeom>
          <a:ln>
            <a:solidFill>
              <a:schemeClr val="accent3">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7217" name="Title 3"/>
          <p:cNvSpPr>
            <a:spLocks noGrp="1"/>
          </p:cNvSpPr>
          <p:nvPr>
            <p:ph type="title"/>
          </p:nvPr>
        </p:nvSpPr>
        <p:spPr>
          <a:xfrm>
            <a:off x="360363" y="663575"/>
            <a:ext cx="5719762" cy="877888"/>
          </a:xfrm>
        </p:spPr>
        <p:txBody>
          <a:bodyPr/>
          <a:lstStyle/>
          <a:p>
            <a:pPr eaLnBrk="1" hangingPunct="1"/>
            <a:r>
              <a:rPr lang="nb-NO" smtClean="0"/>
              <a:t>Signer og send inn</a:t>
            </a:r>
          </a:p>
        </p:txBody>
      </p:sp>
      <p:sp>
        <p:nvSpPr>
          <p:cNvPr id="137218" name="Text Placeholder 5"/>
          <p:cNvSpPr>
            <a:spLocks noGrp="1"/>
          </p:cNvSpPr>
          <p:nvPr>
            <p:ph type="body" idx="2"/>
          </p:nvPr>
        </p:nvSpPr>
        <p:spPr>
          <a:xfrm>
            <a:off x="795338" y="1979613"/>
            <a:ext cx="2049462" cy="2882900"/>
          </a:xfrm>
        </p:spPr>
        <p:txBody>
          <a:bodyPr/>
          <a:lstStyle/>
          <a:p>
            <a:pPr marL="7938" eaLnBrk="1" hangingPunct="1"/>
            <a:r>
              <a:rPr lang="nb-NO" smtClean="0"/>
              <a:t>Det er ikke lett for brukerne å få øye på knappen for å gå videre herfra.</a:t>
            </a:r>
          </a:p>
          <a:p>
            <a:pPr marL="7938" eaLnBrk="1" hangingPunct="1"/>
            <a:endParaRPr lang="nb-NO" smtClean="0"/>
          </a:p>
          <a:p>
            <a:pPr marL="7938" eaLnBrk="1" hangingPunct="1"/>
            <a:r>
              <a:rPr lang="nb-NO" smtClean="0"/>
              <a:t>Det var manglende informasjon i den prdf filen en bruker åpnet.</a:t>
            </a:r>
          </a:p>
          <a:p>
            <a:pPr marL="7938" eaLnBrk="1" hangingPunct="1"/>
            <a:endParaRPr lang="nb-NO" smtClean="0"/>
          </a:p>
          <a:p>
            <a:pPr marL="7938" eaLnBrk="1" hangingPunct="1"/>
            <a:endParaRPr lang="nb-NO" smtClean="0"/>
          </a:p>
          <a:p>
            <a:pPr marL="7938" eaLnBrk="1" hangingPunct="1"/>
            <a:r>
              <a:rPr lang="nb-NO" smtClean="0"/>
              <a:t>Alle brukere gikk videre under testen.</a:t>
            </a:r>
          </a:p>
          <a:p>
            <a:pPr marL="7938" eaLnBrk="1" hangingPunct="1"/>
            <a:endParaRPr lang="nb-NO" smtClean="0"/>
          </a:p>
        </p:txBody>
      </p:sp>
      <p:pic>
        <p:nvPicPr>
          <p:cNvPr id="137219" name="Content Placeholder 6" descr="Picture 12.png"/>
          <p:cNvPicPr>
            <a:picLocks noGrp="1" noChangeAspect="1"/>
          </p:cNvPicPr>
          <p:nvPr>
            <p:ph sz="half" idx="1"/>
          </p:nvPr>
        </p:nvPicPr>
        <p:blipFill>
          <a:blip r:embed="rId2"/>
          <a:srcRect/>
          <a:stretch>
            <a:fillRect/>
          </a:stretch>
        </p:blipFill>
        <p:spPr>
          <a:xfrm>
            <a:off x="3446463" y="2133600"/>
            <a:ext cx="5208587" cy="3627438"/>
          </a:xfrm>
          <a:ln>
            <a:solidFill>
              <a:srgbClr val="53548A"/>
            </a:solidFill>
          </a:ln>
        </p:spPr>
      </p:pic>
      <p:sp>
        <p:nvSpPr>
          <p:cNvPr id="137220" name="TextBox 10"/>
          <p:cNvSpPr txBox="1">
            <a:spLocks noChangeArrowheads="1"/>
          </p:cNvSpPr>
          <p:nvPr/>
        </p:nvSpPr>
        <p:spPr bwMode="auto">
          <a:xfrm>
            <a:off x="457200" y="199707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7221" name="TextBox 11"/>
          <p:cNvSpPr txBox="1">
            <a:spLocks noChangeArrowheads="1"/>
          </p:cNvSpPr>
          <p:nvPr/>
        </p:nvSpPr>
        <p:spPr bwMode="auto">
          <a:xfrm>
            <a:off x="457200" y="3144838"/>
            <a:ext cx="338138" cy="369887"/>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7222" name="TextBox 13"/>
          <p:cNvSpPr txBox="1">
            <a:spLocks noChangeArrowheads="1"/>
          </p:cNvSpPr>
          <p:nvPr/>
        </p:nvSpPr>
        <p:spPr bwMode="auto">
          <a:xfrm>
            <a:off x="457200" y="4391025"/>
            <a:ext cx="388938"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8241" name="Title 3"/>
          <p:cNvSpPr>
            <a:spLocks noGrp="1"/>
          </p:cNvSpPr>
          <p:nvPr>
            <p:ph type="title"/>
          </p:nvPr>
        </p:nvSpPr>
        <p:spPr>
          <a:xfrm>
            <a:off x="360363" y="663575"/>
            <a:ext cx="5719762" cy="877888"/>
          </a:xfrm>
        </p:spPr>
        <p:txBody>
          <a:bodyPr/>
          <a:lstStyle/>
          <a:p>
            <a:pPr eaLnBrk="1" hangingPunct="1"/>
            <a:r>
              <a:rPr lang="nb-NO" smtClean="0"/>
              <a:t>Kvittering</a:t>
            </a:r>
          </a:p>
        </p:txBody>
      </p:sp>
      <p:sp>
        <p:nvSpPr>
          <p:cNvPr id="6" name="Text Placeholder 5"/>
          <p:cNvSpPr>
            <a:spLocks noGrp="1"/>
          </p:cNvSpPr>
          <p:nvPr>
            <p:ph type="body" idx="2"/>
          </p:nvPr>
        </p:nvSpPr>
        <p:spPr>
          <a:xfrm>
            <a:off x="795338" y="1979613"/>
            <a:ext cx="2049462" cy="2882900"/>
          </a:xfrm>
        </p:spPr>
        <p:txBody>
          <a:bodyPr>
            <a:normAutofit lnSpcReduction="10000"/>
          </a:bodyPr>
          <a:lstStyle/>
          <a:p>
            <a:pPr eaLnBrk="1" fontAlgn="auto" hangingPunct="1">
              <a:spcAft>
                <a:spcPts val="0"/>
              </a:spcAft>
              <a:buClr>
                <a:schemeClr val="accent3"/>
              </a:buClr>
              <a:buFont typeface="Georgia"/>
              <a:buNone/>
              <a:defRPr/>
            </a:pPr>
            <a:r>
              <a:rPr lang="nb-NO"/>
              <a:t>En av 6 brukere mente han her skulle sende skjema til seg selv på e-post, og så sende den inn med e-post.</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En bemerket ”Når du får referansenummer, da er du er mål”</a:t>
            </a:r>
          </a:p>
          <a:p>
            <a:pPr eaLnBrk="1" fontAlgn="auto" hangingPunct="1">
              <a:spcAft>
                <a:spcPts val="0"/>
              </a:spcAft>
              <a:buClr>
                <a:schemeClr val="accent3"/>
              </a:buClr>
              <a:buFont typeface="Georgia"/>
              <a:buNone/>
              <a:defRPr/>
            </a:pPr>
            <a:endParaRPr lang="nb-NO"/>
          </a:p>
          <a:p>
            <a:pPr eaLnBrk="1" fontAlgn="auto" hangingPunct="1">
              <a:spcAft>
                <a:spcPts val="0"/>
              </a:spcAft>
              <a:buClr>
                <a:schemeClr val="accent3"/>
              </a:buClr>
              <a:buFont typeface="Georgia"/>
              <a:buNone/>
              <a:defRPr/>
            </a:pPr>
            <a:r>
              <a:rPr lang="nb-NO"/>
              <a:t>En annen var glad for mulighet til å skrive ut kvitteringen</a:t>
            </a:r>
          </a:p>
          <a:p>
            <a:pPr eaLnBrk="1" fontAlgn="auto" hangingPunct="1">
              <a:spcAft>
                <a:spcPts val="0"/>
              </a:spcAft>
              <a:buClr>
                <a:schemeClr val="accent3"/>
              </a:buClr>
              <a:buFont typeface="Georgia"/>
              <a:buNone/>
              <a:defRPr/>
            </a:pPr>
            <a:endParaRPr lang="nb-NO"/>
          </a:p>
        </p:txBody>
      </p:sp>
      <p:pic>
        <p:nvPicPr>
          <p:cNvPr id="138243" name="Content Placeholder 6" descr="Picture 12.png"/>
          <p:cNvPicPr>
            <a:picLocks noGrp="1" noChangeAspect="1"/>
          </p:cNvPicPr>
          <p:nvPr>
            <p:ph sz="half" idx="1"/>
          </p:nvPr>
        </p:nvPicPr>
        <p:blipFill>
          <a:blip r:embed="rId2"/>
          <a:srcRect/>
          <a:stretch>
            <a:fillRect/>
          </a:stretch>
        </p:blipFill>
        <p:spPr>
          <a:xfrm>
            <a:off x="3281363" y="1719263"/>
            <a:ext cx="5518150" cy="3200400"/>
          </a:xfrm>
          <a:ln>
            <a:solidFill>
              <a:srgbClr val="53548A"/>
            </a:solidFill>
          </a:ln>
        </p:spPr>
      </p:pic>
      <p:sp>
        <p:nvSpPr>
          <p:cNvPr id="138244" name="TextBox 10"/>
          <p:cNvSpPr txBox="1">
            <a:spLocks noChangeArrowheads="1"/>
          </p:cNvSpPr>
          <p:nvPr/>
        </p:nvSpPr>
        <p:spPr bwMode="auto">
          <a:xfrm>
            <a:off x="457200" y="1997075"/>
            <a:ext cx="338138" cy="368300"/>
          </a:xfrm>
          <a:prstGeom prst="rect">
            <a:avLst/>
          </a:prstGeom>
          <a:noFill/>
          <a:ln w="9525">
            <a:noFill/>
            <a:miter lim="800000"/>
            <a:headEnd/>
            <a:tailEnd/>
          </a:ln>
        </p:spPr>
        <p:txBody>
          <a:bodyPr wrap="none">
            <a:spAutoFit/>
          </a:bodyPr>
          <a:lstStyle/>
          <a:p>
            <a:r>
              <a:rPr lang="nb-NO">
                <a:solidFill>
                  <a:srgbClr val="FF0000"/>
                </a:solidFill>
                <a:latin typeface="Zapf Dingbats"/>
                <a:ea typeface="Zapf Dingbats"/>
                <a:cs typeface="Zapf Dingbats"/>
              </a:rPr>
              <a:t>✗</a:t>
            </a:r>
            <a:endParaRPr lang="nb-NO">
              <a:solidFill>
                <a:srgbClr val="FF0000"/>
              </a:solidFill>
              <a:latin typeface="Georgia" pitchFamily="18" charset="0"/>
            </a:endParaRPr>
          </a:p>
        </p:txBody>
      </p:sp>
      <p:sp>
        <p:nvSpPr>
          <p:cNvPr id="138245" name="TextBox 13"/>
          <p:cNvSpPr txBox="1">
            <a:spLocks noChangeArrowheads="1"/>
          </p:cNvSpPr>
          <p:nvPr/>
        </p:nvSpPr>
        <p:spPr bwMode="auto">
          <a:xfrm>
            <a:off x="406400" y="3319463"/>
            <a:ext cx="388938" cy="368300"/>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8246" name="TextBox 7"/>
          <p:cNvSpPr txBox="1">
            <a:spLocks noChangeArrowheads="1"/>
          </p:cNvSpPr>
          <p:nvPr/>
        </p:nvSpPr>
        <p:spPr bwMode="auto">
          <a:xfrm>
            <a:off x="406400" y="4092575"/>
            <a:ext cx="388938" cy="369888"/>
          </a:xfrm>
          <a:prstGeom prst="rect">
            <a:avLst/>
          </a:prstGeom>
          <a:noFill/>
          <a:ln w="9525">
            <a:noFill/>
            <a:miter lim="800000"/>
            <a:headEnd/>
            <a:tailEnd/>
          </a:ln>
        </p:spPr>
        <p:txBody>
          <a:bodyPr wrap="none">
            <a:spAutoFit/>
          </a:bodyPr>
          <a:lstStyle/>
          <a:p>
            <a:r>
              <a:rPr lang="nb-NO">
                <a:solidFill>
                  <a:srgbClr val="008000"/>
                </a:solidFill>
                <a:latin typeface="Zapf Dingbats"/>
                <a:ea typeface="Zapf Dingbats"/>
                <a:cs typeface="Zapf Dingbats"/>
              </a:rPr>
              <a:t>✔</a:t>
            </a:r>
            <a:endParaRPr lang="nb-NO">
              <a:solidFill>
                <a:srgbClr val="008000"/>
              </a:solidFill>
              <a:latin typeface="Georgia" pitchFamily="18" charset="0"/>
            </a:endParaRPr>
          </a:p>
        </p:txBody>
      </p:sp>
      <p:sp>
        <p:nvSpPr>
          <p:cNvPr id="138247" name="TextBox 8"/>
          <p:cNvSpPr txBox="1">
            <a:spLocks noChangeArrowheads="1"/>
          </p:cNvSpPr>
          <p:nvPr/>
        </p:nvSpPr>
        <p:spPr bwMode="auto">
          <a:xfrm>
            <a:off x="4262438" y="5445125"/>
            <a:ext cx="3635375" cy="523875"/>
          </a:xfrm>
          <a:prstGeom prst="rect">
            <a:avLst/>
          </a:prstGeom>
          <a:noFill/>
          <a:ln w="9525">
            <a:noFill/>
            <a:miter lim="800000"/>
            <a:headEnd/>
            <a:tailEnd/>
          </a:ln>
        </p:spPr>
        <p:txBody>
          <a:bodyPr wrap="none">
            <a:spAutoFit/>
          </a:bodyPr>
          <a:lstStyle/>
          <a:p>
            <a:r>
              <a:rPr lang="nb-NO" sz="1400">
                <a:latin typeface="Georgia" pitchFamily="18" charset="0"/>
              </a:rPr>
              <a:t>Min personlig mening er at det er sinnsvakt</a:t>
            </a:r>
          </a:p>
          <a:p>
            <a:r>
              <a:rPr lang="nb-NO" sz="1400">
                <a:latin typeface="Georgia" pitchFamily="18" charset="0"/>
              </a:rPr>
              <a:t>mye tekst</a:t>
            </a:r>
            <a:r>
              <a:rPr lang="en-US" sz="1400">
                <a:latin typeface="Georgia" pitchFamily="18" charset="0"/>
              </a:rPr>
              <a:t>…og lite kvittering</a:t>
            </a:r>
            <a:endParaRPr lang="nb-NO" sz="1400">
              <a:latin typeface="Georgia"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9265" name="Title 1"/>
          <p:cNvSpPr>
            <a:spLocks noGrp="1"/>
          </p:cNvSpPr>
          <p:nvPr>
            <p:ph type="title"/>
          </p:nvPr>
        </p:nvSpPr>
        <p:spPr/>
        <p:txBody>
          <a:bodyPr/>
          <a:lstStyle/>
          <a:p>
            <a:pPr eaLnBrk="1" hangingPunct="1"/>
            <a:r>
              <a:rPr lang="nb-NO" smtClean="0"/>
              <a:t>hjelpsomme bøker</a:t>
            </a:r>
          </a:p>
        </p:txBody>
      </p:sp>
      <p:grpSp>
        <p:nvGrpSpPr>
          <p:cNvPr id="139266" name="Group 8"/>
          <p:cNvGrpSpPr>
            <a:grpSpLocks/>
          </p:cNvGrpSpPr>
          <p:nvPr/>
        </p:nvGrpSpPr>
        <p:grpSpPr bwMode="auto">
          <a:xfrm>
            <a:off x="1117600" y="1843088"/>
            <a:ext cx="7308850" cy="1779587"/>
            <a:chOff x="1130979" y="4014211"/>
            <a:chExt cx="7308657" cy="1779976"/>
          </a:xfrm>
        </p:grpSpPr>
        <p:sp>
          <p:nvSpPr>
            <p:cNvPr id="139270" name="TextBox 4"/>
            <p:cNvSpPr txBox="1">
              <a:spLocks noChangeArrowheads="1"/>
            </p:cNvSpPr>
            <p:nvPr/>
          </p:nvSpPr>
          <p:spPr bwMode="auto">
            <a:xfrm>
              <a:off x="3995503" y="4171814"/>
              <a:ext cx="4444133" cy="1477328"/>
            </a:xfrm>
            <a:prstGeom prst="rect">
              <a:avLst/>
            </a:prstGeom>
            <a:noFill/>
            <a:ln w="9525">
              <a:noFill/>
              <a:miter lim="800000"/>
              <a:headEnd/>
              <a:tailEnd/>
            </a:ln>
          </p:spPr>
          <p:txBody>
            <a:bodyPr wrap="none">
              <a:spAutoFit/>
            </a:bodyPr>
            <a:lstStyle/>
            <a:p>
              <a:r>
                <a:rPr lang="nb-NO" b="1">
                  <a:latin typeface="Calibri" pitchFamily="34" charset="0"/>
                </a:rPr>
                <a:t>Rocket Surgery M</a:t>
              </a:r>
              <a:r>
                <a:rPr lang="en-US" b="1">
                  <a:latin typeface="Calibri" pitchFamily="34" charset="0"/>
                </a:rPr>
                <a:t>a</a:t>
              </a:r>
              <a:r>
                <a:rPr lang="nb-NO" b="1">
                  <a:latin typeface="Calibri" pitchFamily="34" charset="0"/>
                </a:rPr>
                <a:t>de Easy</a:t>
              </a:r>
            </a:p>
            <a:p>
              <a:r>
                <a:rPr lang="nb-NO">
                  <a:latin typeface="Calibri" pitchFamily="34" charset="0"/>
                </a:rPr>
                <a:t>The Do-It-Yourself Guide to Finding and Fixing</a:t>
              </a:r>
            </a:p>
            <a:p>
              <a:r>
                <a:rPr lang="nb-NO">
                  <a:latin typeface="Calibri" pitchFamily="34" charset="0"/>
                </a:rPr>
                <a:t>Usability Problems</a:t>
              </a:r>
            </a:p>
            <a:p>
              <a:r>
                <a:rPr lang="nb-NO">
                  <a:latin typeface="Calibri" pitchFamily="34" charset="0"/>
                </a:rPr>
                <a:t>Steve Krug</a:t>
              </a:r>
            </a:p>
            <a:p>
              <a:r>
                <a:rPr lang="nb-NO">
                  <a:latin typeface="Calibri" pitchFamily="34" charset="0"/>
                </a:rPr>
                <a:t>New Riders 2010</a:t>
              </a:r>
            </a:p>
          </p:txBody>
        </p:sp>
        <p:pic>
          <p:nvPicPr>
            <p:cNvPr id="139271" name="Picture 5"/>
            <p:cNvPicPr>
              <a:picLocks noChangeAspect="1"/>
            </p:cNvPicPr>
            <p:nvPr/>
          </p:nvPicPr>
          <p:blipFill>
            <a:blip r:embed="rId2"/>
            <a:srcRect/>
            <a:stretch>
              <a:fillRect/>
            </a:stretch>
          </p:blipFill>
          <p:spPr bwMode="auto">
            <a:xfrm>
              <a:off x="1130979" y="4014211"/>
              <a:ext cx="2672636" cy="1779976"/>
            </a:xfrm>
            <a:prstGeom prst="rect">
              <a:avLst/>
            </a:prstGeom>
            <a:noFill/>
            <a:ln w="9525">
              <a:noFill/>
              <a:miter lim="800000"/>
              <a:headEnd/>
              <a:tailEnd/>
            </a:ln>
          </p:spPr>
        </p:pic>
      </p:grpSp>
      <p:grpSp>
        <p:nvGrpSpPr>
          <p:cNvPr id="139267" name="Group 7"/>
          <p:cNvGrpSpPr>
            <a:grpSpLocks/>
          </p:cNvGrpSpPr>
          <p:nvPr/>
        </p:nvGrpSpPr>
        <p:grpSpPr bwMode="auto">
          <a:xfrm>
            <a:off x="1143000" y="4135438"/>
            <a:ext cx="6786563" cy="2024062"/>
            <a:chOff x="1130979" y="1696537"/>
            <a:chExt cx="6785988" cy="2024899"/>
          </a:xfrm>
        </p:grpSpPr>
        <p:pic>
          <p:nvPicPr>
            <p:cNvPr id="139268" name="Picture 3"/>
            <p:cNvPicPr>
              <a:picLocks noChangeAspect="1"/>
            </p:cNvPicPr>
            <p:nvPr/>
          </p:nvPicPr>
          <p:blipFill>
            <a:blip r:embed="rId3"/>
            <a:srcRect/>
            <a:stretch>
              <a:fillRect/>
            </a:stretch>
          </p:blipFill>
          <p:spPr bwMode="auto">
            <a:xfrm>
              <a:off x="1130979" y="1696537"/>
              <a:ext cx="2642036" cy="2024899"/>
            </a:xfrm>
            <a:prstGeom prst="rect">
              <a:avLst/>
            </a:prstGeom>
            <a:noFill/>
            <a:ln w="9525">
              <a:noFill/>
              <a:miter lim="800000"/>
              <a:headEnd/>
              <a:tailEnd/>
            </a:ln>
          </p:spPr>
        </p:pic>
        <p:sp>
          <p:nvSpPr>
            <p:cNvPr id="139269" name="TextBox 6"/>
            <p:cNvSpPr txBox="1">
              <a:spLocks noChangeArrowheads="1"/>
            </p:cNvSpPr>
            <p:nvPr/>
          </p:nvSpPr>
          <p:spPr bwMode="auto">
            <a:xfrm>
              <a:off x="3986233" y="2150802"/>
              <a:ext cx="3930734" cy="923330"/>
            </a:xfrm>
            <a:prstGeom prst="rect">
              <a:avLst/>
            </a:prstGeom>
            <a:noFill/>
            <a:ln w="9525">
              <a:noFill/>
              <a:miter lim="800000"/>
              <a:headEnd/>
              <a:tailEnd/>
            </a:ln>
          </p:spPr>
          <p:txBody>
            <a:bodyPr wrap="none">
              <a:spAutoFit/>
            </a:bodyPr>
            <a:lstStyle/>
            <a:p>
              <a:r>
                <a:rPr lang="nb-NO" b="1">
                  <a:latin typeface="Calibri" pitchFamily="34" charset="0"/>
                </a:rPr>
                <a:t>Praktisk Brukertesting</a:t>
              </a:r>
            </a:p>
            <a:p>
              <a:r>
                <a:rPr lang="nb-NO">
                  <a:latin typeface="Calibri" pitchFamily="34" charset="0"/>
                </a:rPr>
                <a:t>Eli Toftøy Andersen og Jon Gunnar Wold</a:t>
              </a:r>
            </a:p>
            <a:p>
              <a:r>
                <a:rPr lang="nb-NO">
                  <a:latin typeface="Calibri" pitchFamily="34" charset="0"/>
                </a:rPr>
                <a:t>Cappelen Damm Akademisk 2011</a:t>
              </a:r>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567407" y="1335579"/>
            <a:ext cx="8041384" cy="2554545"/>
          </a:xfrm>
          <a:prstGeom prst="rect">
            <a:avLst/>
          </a:prstGeom>
          <a:noFill/>
        </p:spPr>
        <p:txBody>
          <a:bodyPr wrap="none">
            <a:spAutoFit/>
          </a:bodyPr>
          <a:lstStyle/>
          <a:p>
            <a:pPr algn="ctr" fontAlgn="auto">
              <a:spcBef>
                <a:spcPts val="0"/>
              </a:spcBef>
              <a:spcAft>
                <a:spcPts val="0"/>
              </a:spcAft>
              <a:defRPr/>
            </a:pPr>
            <a:r>
              <a:rPr lang="nb-NO" sz="8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cs typeface="+mn-cs"/>
              </a:rPr>
              <a:t>gå hen og</a:t>
            </a:r>
          </a:p>
          <a:p>
            <a:pPr algn="ctr" fontAlgn="auto">
              <a:spcBef>
                <a:spcPts val="0"/>
              </a:spcBef>
              <a:spcAft>
                <a:spcPts val="0"/>
              </a:spcAft>
              <a:defRPr/>
            </a:pPr>
            <a:r>
              <a:rPr lang="nb-NO" sz="8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cs typeface="+mn-cs"/>
              </a:rPr>
              <a:t>test med brukerne</a:t>
            </a:r>
          </a:p>
        </p:txBody>
      </p:sp>
      <p:sp>
        <p:nvSpPr>
          <p:cNvPr id="3" name="Rectangle 2"/>
          <p:cNvSpPr/>
          <p:nvPr/>
        </p:nvSpPr>
        <p:spPr>
          <a:xfrm>
            <a:off x="3273243" y="4673668"/>
            <a:ext cx="2106266" cy="1323439"/>
          </a:xfrm>
          <a:prstGeom prst="rect">
            <a:avLst/>
          </a:prstGeom>
          <a:noFill/>
        </p:spPr>
        <p:txBody>
          <a:bodyPr wrap="none">
            <a:spAutoFit/>
          </a:bodyPr>
          <a:lstStyle/>
          <a:p>
            <a:pPr algn="ctr" fontAlgn="auto">
              <a:spcBef>
                <a:spcPts val="0"/>
              </a:spcBef>
              <a:spcAft>
                <a:spcPts val="0"/>
              </a:spcAft>
              <a:defRPr/>
            </a:pPr>
            <a:r>
              <a:rPr lang="nb-NO" sz="8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cs typeface="+mn-cs"/>
              </a:rPr>
              <a:t>Takk</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nvPr>
        </p:nvGraphicFramePr>
        <p:xfrm>
          <a:off x="444500" y="1397000"/>
          <a:ext cx="8041218" cy="5300064"/>
        </p:xfrm>
        <a:graphic>
          <a:graphicData uri="http://schemas.openxmlformats.org/drawingml/2006/table">
            <a:tbl>
              <a:tblPr firstRow="1" bandRow="1">
                <a:tableStyleId>{5C22544A-7EE6-4342-B048-85BDC9FD1C3A}</a:tableStyleId>
              </a:tblPr>
              <a:tblGrid>
                <a:gridCol w="918633"/>
                <a:gridCol w="2662767"/>
                <a:gridCol w="4459818"/>
              </a:tblGrid>
              <a:tr h="312826">
                <a:tc>
                  <a:txBody>
                    <a:bodyPr/>
                    <a:lstStyle/>
                    <a:p>
                      <a:r>
                        <a:rPr lang="nb-NO" sz="1200"/>
                        <a:t>stemmer</a:t>
                      </a:r>
                    </a:p>
                  </a:txBody>
                  <a:tcPr/>
                </a:tc>
                <a:tc>
                  <a:txBody>
                    <a:bodyPr/>
                    <a:lstStyle/>
                    <a:p>
                      <a:r>
                        <a:rPr lang="nb-NO" sz="1200"/>
                        <a:t>hinder eller problem</a:t>
                      </a:r>
                    </a:p>
                  </a:txBody>
                  <a:tcPr/>
                </a:tc>
                <a:tc>
                  <a:txBody>
                    <a:bodyPr/>
                    <a:lstStyle/>
                    <a:p>
                      <a:r>
                        <a:rPr lang="nb-NO" sz="1200"/>
                        <a:t>aksjon</a:t>
                      </a:r>
                    </a:p>
                  </a:txBody>
                  <a:tcPr/>
                </a:tc>
              </a:tr>
              <a:tr h="312826">
                <a:tc>
                  <a:txBody>
                    <a:bodyPr/>
                    <a:lstStyle/>
                    <a:p>
                      <a:pPr algn="ctr" fontAlgn="b"/>
                      <a:r>
                        <a:rPr lang="en-US" sz="1200" b="0" i="0" u="none" strike="noStrike">
                          <a:latin typeface="Verdana"/>
                        </a:rPr>
                        <a:t>16</a:t>
                      </a:r>
                    </a:p>
                  </a:txBody>
                  <a:tcPr marL="12700" marR="12700" marT="12700" marB="0" anchor="b"/>
                </a:tc>
                <a:tc>
                  <a:txBody>
                    <a:bodyPr/>
                    <a:lstStyle/>
                    <a:p>
                      <a:pPr algn="l" fontAlgn="b"/>
                      <a:r>
                        <a:rPr lang="en-US" sz="1200" b="0" i="0" u="none" strike="noStrike">
                          <a:latin typeface="Verdana"/>
                        </a:rPr>
                        <a:t>Kommumenr forvirrer</a:t>
                      </a:r>
                    </a:p>
                  </a:txBody>
                  <a:tcPr marL="12700" marR="12700" marT="12700" marB="0" anchor="b"/>
                </a:tc>
                <a:tc>
                  <a:txBody>
                    <a:bodyPr/>
                    <a:lstStyle/>
                    <a:p>
                      <a:r>
                        <a:rPr lang="nb-NO" sz="1200"/>
                        <a:t>den fjernes (Amund)</a:t>
                      </a:r>
                    </a:p>
                  </a:txBody>
                  <a:tcPr/>
                </a:tc>
              </a:tr>
              <a:tr h="312826">
                <a:tc>
                  <a:txBody>
                    <a:bodyPr/>
                    <a:lstStyle/>
                    <a:p>
                      <a:pPr algn="ctr" fontAlgn="b"/>
                      <a:r>
                        <a:rPr lang="en-US" sz="1200" b="0" i="0" u="none" strike="noStrike">
                          <a:latin typeface="Verdana"/>
                        </a:rPr>
                        <a:t>13</a:t>
                      </a:r>
                    </a:p>
                  </a:txBody>
                  <a:tcPr marL="12700" marR="12700" marT="12700" marB="0" anchor="b"/>
                </a:tc>
                <a:tc>
                  <a:txBody>
                    <a:bodyPr/>
                    <a:lstStyle/>
                    <a:p>
                      <a:pPr algn="l" fontAlgn="b"/>
                      <a:r>
                        <a:rPr lang="en-US" sz="1200" b="0" i="0" u="none" strike="noStrike">
                          <a:latin typeface="Verdana"/>
                        </a:rPr>
                        <a:t>Kontroller, Signer og Send inn er vanskelig å få øye på</a:t>
                      </a:r>
                    </a:p>
                  </a:txBody>
                  <a:tcPr marL="12700" marR="12700" marT="12700" marB="0" anchor="b"/>
                </a:tc>
                <a:tc>
                  <a:txBody>
                    <a:bodyPr/>
                    <a:lstStyle/>
                    <a:p>
                      <a:r>
                        <a:rPr lang="nb-NO" sz="1200"/>
                        <a:t>Laura dokumenterer dette og kommuniserer til Altinn og Brønnøysund.</a:t>
                      </a:r>
                    </a:p>
                    <a:p>
                      <a:endParaRPr lang="nb-NO" sz="1200"/>
                    </a:p>
                    <a:p>
                      <a:r>
                        <a:rPr lang="nb-NO" sz="1200"/>
                        <a:t>Mads sjekker om vi kan få en pil?</a:t>
                      </a:r>
                    </a:p>
                    <a:p>
                      <a:endParaRPr lang="nb-NO" sz="1200"/>
                    </a:p>
                    <a:p>
                      <a:r>
                        <a:rPr lang="nb-NO" sz="1200"/>
                        <a:t>Jane forbedrer teksten.</a:t>
                      </a:r>
                    </a:p>
                  </a:txBody>
                  <a:tcPr/>
                </a:tc>
              </a:tr>
              <a:tr h="312826">
                <a:tc>
                  <a:txBody>
                    <a:bodyPr/>
                    <a:lstStyle/>
                    <a:p>
                      <a:pPr algn="ctr" fontAlgn="b"/>
                      <a:r>
                        <a:rPr lang="en-US" sz="1200" b="0" i="0" u="none" strike="noStrike">
                          <a:latin typeface="Verdana"/>
                        </a:rPr>
                        <a:t>11</a:t>
                      </a:r>
                    </a:p>
                  </a:txBody>
                  <a:tcPr marL="12700" marR="12700" marT="12700" marB="0" anchor="b"/>
                </a:tc>
                <a:tc>
                  <a:txBody>
                    <a:bodyPr/>
                    <a:lstStyle/>
                    <a:p>
                      <a:pPr algn="l" fontAlgn="b"/>
                      <a:r>
                        <a:rPr lang="en-US" sz="1200" b="0" i="0" u="none" strike="noStrike">
                          <a:latin typeface="Verdana"/>
                        </a:rPr>
                        <a:t>Melde fra for riktige personner er vanskelig</a:t>
                      </a:r>
                    </a:p>
                  </a:txBody>
                  <a:tcPr marL="12700" marR="12700" marT="12700" marB="0" anchor="b"/>
                </a:tc>
                <a:tc>
                  <a:txBody>
                    <a:bodyPr/>
                    <a:lstStyle/>
                    <a:p>
                      <a:r>
                        <a:rPr lang="nb-NO" sz="1200"/>
                        <a:t>Endre ”Flytter ikke” knappen til ”Fjern”  </a:t>
                      </a:r>
                    </a:p>
                    <a:p>
                      <a:endParaRPr lang="nb-NO" sz="1200"/>
                    </a:p>
                    <a:p>
                      <a:r>
                        <a:rPr lang="nb-NO" sz="1200"/>
                        <a:t>Mer luft mellom personene </a:t>
                      </a:r>
                    </a:p>
                    <a:p>
                      <a:r>
                        <a:rPr lang="nb-NO" sz="1200"/>
                        <a:t>(Amund)</a:t>
                      </a:r>
                    </a:p>
                    <a:p>
                      <a:endParaRPr lang="nb-NO" sz="1200"/>
                    </a:p>
                    <a:p>
                      <a:r>
                        <a:rPr lang="nb-NO" sz="1200"/>
                        <a:t>Sett</a:t>
                      </a:r>
                      <a:r>
                        <a:rPr lang="nb-NO" sz="1200" baseline="0"/>
                        <a:t> den som er innlogget overst hvis mulig.</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Innlogging er vanskelig</a:t>
                      </a:r>
                    </a:p>
                  </a:txBody>
                  <a:tcPr marL="12700" marR="12700" marT="12700" marB="0" anchor="b"/>
                </a:tc>
                <a:tc>
                  <a:txBody>
                    <a:bodyPr/>
                    <a:lstStyle/>
                    <a:p>
                      <a:r>
                        <a:rPr lang="nb-NO" sz="1200"/>
                        <a:t>Marit</a:t>
                      </a:r>
                      <a:r>
                        <a:rPr lang="nb-NO" sz="1200" baseline="0"/>
                        <a:t> fortsetter å snakke med Difi. Og Laura fortsetter å snakke med Difi og Altinn.</a:t>
                      </a:r>
                      <a:endParaRPr lang="nb-NO" sz="1200"/>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Våre brukere kan havne på posten</a:t>
                      </a:r>
                    </a:p>
                  </a:txBody>
                  <a:tcPr marL="12700" marR="12700" marT="12700" marB="0" anchor="b"/>
                </a:tc>
                <a:tc>
                  <a:txBody>
                    <a:bodyPr/>
                    <a:lstStyle/>
                    <a:p>
                      <a:r>
                        <a:rPr lang="nb-NO" sz="1200"/>
                        <a:t>J</a:t>
                      </a:r>
                      <a:r>
                        <a:rPr lang="en-US" sz="1200"/>
                        <a:t>a</a:t>
                      </a:r>
                      <a:r>
                        <a:rPr lang="nb-NO" sz="1200"/>
                        <a:t>ne fortsetter å forhandle med konkurrentene</a:t>
                      </a:r>
                    </a:p>
                  </a:txBody>
                  <a:tcPr/>
                </a:tc>
              </a:tr>
              <a:tr h="312826">
                <a:tc>
                  <a:txBody>
                    <a:bodyPr/>
                    <a:lstStyle/>
                    <a:p>
                      <a:pPr algn="ctr" fontAlgn="b"/>
                      <a:r>
                        <a:rPr lang="en-US" sz="1200" b="0" i="0" u="none" strike="noStrike">
                          <a:latin typeface="Verdana"/>
                        </a:rPr>
                        <a:t>4</a:t>
                      </a:r>
                    </a:p>
                  </a:txBody>
                  <a:tcPr marL="12700" marR="12700" marT="12700" marB="0" anchor="b"/>
                </a:tc>
                <a:tc>
                  <a:txBody>
                    <a:bodyPr/>
                    <a:lstStyle/>
                    <a:p>
                      <a:pPr algn="l" fontAlgn="b"/>
                      <a:r>
                        <a:rPr lang="en-US" sz="1200" b="0" i="0" u="none" strike="noStrike">
                          <a:latin typeface="Verdana"/>
                        </a:rPr>
                        <a:t>Yrke (lengde på feltet)</a:t>
                      </a:r>
                    </a:p>
                  </a:txBody>
                  <a:tcPr marL="12700" marR="12700" marT="12700" marB="0" anchor="b"/>
                </a:tc>
                <a:tc>
                  <a:txBody>
                    <a:bodyPr/>
                    <a:lstStyle/>
                    <a:p>
                      <a:r>
                        <a:rPr lang="nb-NO" sz="1200" baseline="0"/>
                        <a:t>Hindre folk i å skrive flere tegn enn vi aksepterer, eller utvide hvor mye de får  lov å skrive</a:t>
                      </a:r>
                      <a:r>
                        <a:rPr lang="en-US" sz="1200" baseline="0"/>
                        <a:t>…det som er enklest og billigst.</a:t>
                      </a:r>
                      <a:r>
                        <a:rPr lang="nb-NO" sz="1200" baseline="0"/>
                        <a:t> </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Datoformat streng, og uhjelpsom feilmelding</a:t>
                      </a:r>
                    </a:p>
                  </a:txBody>
                  <a:tcPr marL="12700" marR="12700" marT="12700" marB="0" anchor="b"/>
                </a:tc>
                <a:tc>
                  <a:txBody>
                    <a:bodyPr/>
                    <a:lstStyle/>
                    <a:p>
                      <a:r>
                        <a:rPr lang="nb-NO" sz="1200"/>
                        <a:t>Sjekke om det er mulig å sette</a:t>
                      </a:r>
                      <a:r>
                        <a:rPr lang="nb-NO" sz="1200" baseline="0"/>
                        <a:t> folk inn i kalendar</a:t>
                      </a:r>
                      <a:endParaRPr lang="nb-NO" sz="1200"/>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Gatenavnlisten er lang i byene</a:t>
                      </a:r>
                    </a:p>
                  </a:txBody>
                  <a:tcPr marL="12700" marR="12700" marT="12700" marB="0" anchor="b"/>
                </a:tc>
                <a:tc>
                  <a:txBody>
                    <a:bodyPr/>
                    <a:lstStyle/>
                    <a:p>
                      <a:r>
                        <a:rPr lang="nb-NO" sz="1200"/>
                        <a:t>dette bryr vi oss ikke om</a:t>
                      </a:r>
                    </a:p>
                  </a:txBody>
                  <a:tcPr/>
                </a:tc>
              </a:tr>
              <a:tr h="312826">
                <a:tc>
                  <a:txBody>
                    <a:bodyPr/>
                    <a:lstStyle/>
                    <a:p>
                      <a:pPr algn="ctr" fontAlgn="b"/>
                      <a:r>
                        <a:rPr lang="en-US" sz="1200" b="0" i="0" u="none" strike="noStrike">
                          <a:latin typeface="Verdana"/>
                        </a:rPr>
                        <a:t>3</a:t>
                      </a:r>
                    </a:p>
                  </a:txBody>
                  <a:tcPr marL="12700" marR="12700" marT="12700" marB="0" anchor="b"/>
                </a:tc>
                <a:tc>
                  <a:txBody>
                    <a:bodyPr/>
                    <a:lstStyle/>
                    <a:p>
                      <a:pPr algn="l" fontAlgn="b"/>
                      <a:r>
                        <a:rPr lang="en-US" sz="1200" b="0" i="0" u="none" strike="noStrike">
                          <a:latin typeface="Verdana"/>
                        </a:rPr>
                        <a:t>PDF mangler info</a:t>
                      </a:r>
                    </a:p>
                  </a:txBody>
                  <a:tcPr marL="12700" marR="12700" marT="12700" marB="0" anchor="b"/>
                </a:tc>
                <a:tc>
                  <a:txBody>
                    <a:bodyPr/>
                    <a:lstStyle/>
                    <a:p>
                      <a:r>
                        <a:rPr lang="nb-NO" sz="1200"/>
                        <a:t>Amund fikser</a:t>
                      </a:r>
                    </a:p>
                  </a:txBody>
                  <a:tcPr/>
                </a:tc>
              </a:tr>
            </a:tbl>
          </a:graphicData>
        </a:graphic>
      </p:graphicFrame>
      <p:sp>
        <p:nvSpPr>
          <p:cNvPr id="59439" name="TextBox 2"/>
          <p:cNvSpPr txBox="1">
            <a:spLocks noChangeArrowheads="1"/>
          </p:cNvSpPr>
          <p:nvPr/>
        </p:nvSpPr>
        <p:spPr bwMode="auto">
          <a:xfrm>
            <a:off x="546100" y="266700"/>
            <a:ext cx="6708775" cy="830263"/>
          </a:xfrm>
          <a:prstGeom prst="rect">
            <a:avLst/>
          </a:prstGeom>
          <a:noFill/>
          <a:ln w="9525">
            <a:noFill/>
            <a:miter lim="800000"/>
            <a:headEnd/>
            <a:tailEnd/>
          </a:ln>
        </p:spPr>
        <p:txBody>
          <a:bodyPr wrap="none">
            <a:spAutoFit/>
          </a:bodyPr>
          <a:lstStyle/>
          <a:p>
            <a:r>
              <a:rPr lang="nb-NO" sz="2400">
                <a:latin typeface="Georgia" pitchFamily="18" charset="0"/>
              </a:rPr>
              <a:t>Fra Hinderliste til handlingsplan:</a:t>
            </a:r>
          </a:p>
          <a:p>
            <a:r>
              <a:rPr lang="nb-NO" sz="2400">
                <a:latin typeface="Georgia" pitchFamily="18" charset="0"/>
              </a:rPr>
              <a:t>Etter test av ny Flyttemeldingsskjema i 02/2012</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ular Callout 2"/>
          <p:cNvSpPr/>
          <p:nvPr/>
        </p:nvSpPr>
        <p:spPr>
          <a:xfrm>
            <a:off x="571500" y="1244600"/>
            <a:ext cx="1092200" cy="571500"/>
          </a:xfrm>
          <a:prstGeom prst="wedgeRectCallout">
            <a:avLst>
              <a:gd name="adj1" fmla="val -6326"/>
              <a:gd name="adj2" fmla="val 102500"/>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nb-NO" b="1"/>
              <a:t>planen</a:t>
            </a:r>
          </a:p>
        </p:txBody>
      </p:sp>
      <p:sp>
        <p:nvSpPr>
          <p:cNvPr id="5" name="Rectangle 4"/>
          <p:cNvSpPr/>
          <p:nvPr/>
        </p:nvSpPr>
        <p:spPr>
          <a:xfrm>
            <a:off x="1784350" y="1244600"/>
            <a:ext cx="11366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brukere</a:t>
            </a:r>
          </a:p>
        </p:txBody>
      </p:sp>
      <p:sp>
        <p:nvSpPr>
          <p:cNvPr id="6" name="Rectangle 5"/>
          <p:cNvSpPr/>
          <p:nvPr/>
        </p:nvSpPr>
        <p:spPr>
          <a:xfrm>
            <a:off x="3041650" y="1244600"/>
            <a:ext cx="12509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oppgaver</a:t>
            </a:r>
          </a:p>
        </p:txBody>
      </p:sp>
      <p:sp>
        <p:nvSpPr>
          <p:cNvPr id="7" name="Rectangle 6"/>
          <p:cNvSpPr/>
          <p:nvPr/>
        </p:nvSpPr>
        <p:spPr>
          <a:xfrm>
            <a:off x="43878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observere</a:t>
            </a:r>
          </a:p>
        </p:txBody>
      </p:sp>
      <p:sp>
        <p:nvSpPr>
          <p:cNvPr id="8" name="Rectangle 7"/>
          <p:cNvSpPr/>
          <p:nvPr/>
        </p:nvSpPr>
        <p:spPr>
          <a:xfrm>
            <a:off x="5803900" y="1244600"/>
            <a:ext cx="106680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lede</a:t>
            </a:r>
          </a:p>
        </p:txBody>
      </p:sp>
      <p:sp>
        <p:nvSpPr>
          <p:cNvPr id="9" name="Rectangle 8"/>
          <p:cNvSpPr/>
          <p:nvPr/>
        </p:nvSpPr>
        <p:spPr>
          <a:xfrm>
            <a:off x="6991350" y="1244600"/>
            <a:ext cx="1301750" cy="5842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nb-NO" b="1"/>
              <a:t>beslutte</a:t>
            </a:r>
          </a:p>
        </p:txBody>
      </p:sp>
      <p:sp>
        <p:nvSpPr>
          <p:cNvPr id="11" name="Content Placeholder 10"/>
          <p:cNvSpPr>
            <a:spLocks noGrp="1"/>
          </p:cNvSpPr>
          <p:nvPr>
            <p:ph idx="1"/>
          </p:nvPr>
        </p:nvSpPr>
        <p:spPr>
          <a:xfrm>
            <a:off x="1244600" y="2908300"/>
            <a:ext cx="6261100" cy="3492500"/>
          </a:xfrm>
        </p:spPr>
        <p:txBody>
          <a:bodyPr rtlCol="0">
            <a:normAutofit fontScale="85000" lnSpcReduction="20000"/>
          </a:bodyPr>
          <a:lstStyle/>
          <a:p>
            <a:pPr eaLnBrk="1" fontAlgn="auto" hangingPunct="1">
              <a:spcAft>
                <a:spcPts val="0"/>
              </a:spcAft>
              <a:buFont typeface="Arial"/>
              <a:buChar char="•"/>
              <a:defRPr/>
            </a:pPr>
            <a:r>
              <a:rPr lang="nb-NO"/>
              <a:t>hva lurer vi på?</a:t>
            </a:r>
          </a:p>
          <a:p>
            <a:pPr eaLnBrk="1" fontAlgn="auto" hangingPunct="1">
              <a:spcAft>
                <a:spcPts val="0"/>
              </a:spcAft>
              <a:buFont typeface="Arial"/>
              <a:buChar char="•"/>
              <a:defRPr/>
            </a:pPr>
            <a:r>
              <a:rPr lang="nb-NO"/>
              <a:t>hva skal vi teste på?</a:t>
            </a:r>
          </a:p>
          <a:p>
            <a:pPr eaLnBrk="1" fontAlgn="auto" hangingPunct="1">
              <a:spcAft>
                <a:spcPts val="0"/>
              </a:spcAft>
              <a:buFont typeface="Arial"/>
              <a:buChar char="•"/>
              <a:defRPr/>
            </a:pPr>
            <a:r>
              <a:rPr lang="nb-NO"/>
              <a:t>hvem skal vi teste med?</a:t>
            </a:r>
          </a:p>
          <a:p>
            <a:pPr eaLnBrk="1" fontAlgn="auto" hangingPunct="1">
              <a:spcAft>
                <a:spcPts val="0"/>
              </a:spcAft>
              <a:buFont typeface="Arial"/>
              <a:buChar char="•"/>
              <a:defRPr/>
            </a:pPr>
            <a:r>
              <a:rPr lang="nb-NO"/>
              <a:t>hvem skal observere og beslutte?</a:t>
            </a:r>
          </a:p>
          <a:p>
            <a:pPr eaLnBrk="1" fontAlgn="auto" hangingPunct="1">
              <a:spcAft>
                <a:spcPts val="0"/>
              </a:spcAft>
              <a:buFont typeface="Arial"/>
              <a:buChar char="•"/>
              <a:defRPr/>
            </a:pPr>
            <a:r>
              <a:rPr lang="nb-NO"/>
              <a:t>hvilke oppgaver er viktige?</a:t>
            </a:r>
          </a:p>
          <a:p>
            <a:pPr eaLnBrk="1" fontAlgn="auto" hangingPunct="1">
              <a:spcAft>
                <a:spcPts val="0"/>
              </a:spcAft>
              <a:buFont typeface="Arial"/>
              <a:buChar char="•"/>
              <a:defRPr/>
            </a:pPr>
            <a:r>
              <a:rPr lang="nb-NO"/>
              <a:t>hvordan skal vi bruke testen?</a:t>
            </a:r>
          </a:p>
          <a:p>
            <a:pPr eaLnBrk="1" fontAlgn="auto" hangingPunct="1">
              <a:spcAft>
                <a:spcPts val="0"/>
              </a:spcAft>
              <a:buFont typeface="Arial"/>
              <a:buChar char="•"/>
              <a:defRPr/>
            </a:pPr>
            <a:r>
              <a:rPr lang="nb-NO"/>
              <a:t>agenda for testdagen</a:t>
            </a:r>
          </a:p>
          <a:p>
            <a:pPr eaLnBrk="1" fontAlgn="auto" hangingPunct="1">
              <a:spcAft>
                <a:spcPts val="0"/>
              </a:spcAft>
              <a:buFont typeface="Arial"/>
              <a:buChar char="•"/>
              <a:defRPr/>
            </a:pPr>
            <a:r>
              <a:rPr lang="nb-NO"/>
              <a:t>to-do listen / hvem gjør hva</a:t>
            </a:r>
          </a:p>
          <a:p>
            <a:pPr eaLnBrk="1" fontAlgn="auto" hangingPunct="1">
              <a:spcAft>
                <a:spcPts val="0"/>
              </a:spcAft>
              <a:buFont typeface="Arial"/>
              <a:buChar char="•"/>
              <a:defRPr/>
            </a:pPr>
            <a:endParaRPr lang="nb-NO"/>
          </a:p>
        </p:txBody>
      </p:sp>
      <p:sp>
        <p:nvSpPr>
          <p:cNvPr id="12" name="TextBox 11"/>
          <p:cNvSpPr txBox="1"/>
          <p:nvPr/>
        </p:nvSpPr>
        <p:spPr>
          <a:xfrm>
            <a:off x="1270000" y="2349500"/>
            <a:ext cx="2570163" cy="369888"/>
          </a:xfrm>
          <a:prstGeom prst="rect">
            <a:avLst/>
          </a:prstGeom>
          <a:noFill/>
        </p:spPr>
        <p:txBody>
          <a:bodyPr wrap="none">
            <a:spAutoFit/>
          </a:bodyPr>
          <a:lstStyle/>
          <a:p>
            <a:pPr fontAlgn="auto">
              <a:spcBef>
                <a:spcPts val="0"/>
              </a:spcBef>
              <a:spcAft>
                <a:spcPts val="0"/>
              </a:spcAft>
              <a:defRPr/>
            </a:pPr>
            <a:r>
              <a:rPr lang="nb-NO" b="1">
                <a:solidFill>
                  <a:schemeClr val="accent4">
                    <a:lumMod val="75000"/>
                  </a:schemeClr>
                </a:solidFill>
                <a:latin typeface="+mn-lt"/>
                <a:cs typeface="+mn-cs"/>
              </a:rPr>
              <a:t>dokument: testplan.pptx</a:t>
            </a:r>
          </a:p>
        </p:txBody>
      </p:sp>
    </p:spTree>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lmost new tax">
  <a:themeElements>
    <a:clrScheme name="Custom 4">
      <a:dk1>
        <a:sysClr val="windowText" lastClr="000000"/>
      </a:dk1>
      <a:lt1>
        <a:sysClr val="window" lastClr="FFFFFF"/>
      </a:lt1>
      <a:dk2>
        <a:srgbClr val="2B142D"/>
      </a:dk2>
      <a:lt2>
        <a:srgbClr val="C3AFCC"/>
      </a:lt2>
      <a:accent1>
        <a:srgbClr val="663366"/>
      </a:accent1>
      <a:accent2>
        <a:srgbClr val="330F42"/>
      </a:accent2>
      <a:accent3>
        <a:srgbClr val="7FAEC3"/>
      </a:accent3>
      <a:accent4>
        <a:srgbClr val="999966"/>
      </a:accent4>
      <a:accent5>
        <a:srgbClr val="F7901E"/>
      </a:accent5>
      <a:accent6>
        <a:srgbClr val="29623C"/>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ＭＳ ゴシック"/>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ＭＳ 明朝"/>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simple skatteetaten master.thmx</Template>
  <TotalTime>2784</TotalTime>
  <Words>4505</Words>
  <Application>Microsoft Macintosh PowerPoint</Application>
  <PresentationFormat>On-screen Show (4:3)</PresentationFormat>
  <Paragraphs>1030</Paragraphs>
  <Slides>79</Slides>
  <Notes>6</Notes>
  <HiddenSlides>0</HiddenSlides>
  <MMClips>0</MMClips>
  <ScaleCrop>false</ScaleCrop>
  <HeadingPairs>
    <vt:vector size="4" baseType="variant">
      <vt:variant>
        <vt:lpstr>Design Template</vt:lpstr>
      </vt:variant>
      <vt:variant>
        <vt:i4>3</vt:i4>
      </vt:variant>
      <vt:variant>
        <vt:lpstr>Slide Titles</vt:lpstr>
      </vt:variant>
      <vt:variant>
        <vt:i4>79</vt:i4>
      </vt:variant>
    </vt:vector>
  </HeadingPairs>
  <TitlesOfParts>
    <vt:vector size="82" baseType="lpstr">
      <vt:lpstr>Office Theme</vt:lpstr>
      <vt:lpstr>almost new tax</vt:lpstr>
      <vt:lpstr>Urban</vt:lpstr>
      <vt:lpstr>Led din egen brukervennlighetstest</vt:lpstr>
      <vt:lpstr>dagsplanen 26. sept</vt:lpstr>
      <vt:lpstr>Om deg selv</vt:lpstr>
      <vt:lpstr>brukervennlighetstest</vt:lpstr>
      <vt:lpstr>brukervennlighetstest</vt:lpstr>
      <vt:lpstr>Slide 6</vt:lpstr>
      <vt:lpstr>Slide 7</vt:lpstr>
      <vt:lpstr>Slide 8</vt:lpstr>
      <vt:lpstr>Slide 9</vt:lpstr>
      <vt:lpstr>Hva lurer vi på?</vt:lpstr>
      <vt:lpstr>Hva skal vi teste på (løsningen)?</vt:lpstr>
      <vt:lpstr>Hvem skal vi teste med?</vt:lpstr>
      <vt:lpstr>Andre deltagere</vt:lpstr>
      <vt:lpstr>Hvilke oppgaver skal vi gi? (bryt ned målet fra side 2, eller prøve samme mål i ulike kontekster)</vt:lpstr>
      <vt:lpstr>Kommunisere</vt:lpstr>
      <vt:lpstr>Tidsskjema for tester på dagtid</vt:lpstr>
      <vt:lpstr>Tidsskjema for ettermiddagstester</vt:lpstr>
      <vt:lpstr>To-do liste</vt:lpstr>
      <vt:lpstr>Slide 19</vt:lpstr>
      <vt:lpstr>Hvor finner vi brukere?</vt:lpstr>
      <vt:lpstr>Slide 21</vt:lpstr>
      <vt:lpstr>brukermatrisen</vt:lpstr>
      <vt:lpstr>påstand</vt:lpstr>
      <vt:lpstr>Slide 24</vt:lpstr>
      <vt:lpstr>Slide 25</vt:lpstr>
      <vt:lpstr>Slide 26</vt:lpstr>
      <vt:lpstr>Slide 27</vt:lpstr>
      <vt:lpstr>Slide 28</vt:lpstr>
      <vt:lpstr>øvelse</vt:lpstr>
      <vt:lpstr>Hvordan å benytte matrisen</vt:lpstr>
      <vt:lpstr>Hvem testet vi med?</vt:lpstr>
      <vt:lpstr>Hvem testet vi med?</vt:lpstr>
      <vt:lpstr>Sterke databrukere har MinID; svakere har ikke det</vt:lpstr>
      <vt:lpstr>Slide 34</vt:lpstr>
      <vt:lpstr>lage testoppgaver</vt:lpstr>
      <vt:lpstr>Slide 36</vt:lpstr>
      <vt:lpstr>Slide 37</vt:lpstr>
      <vt:lpstr>Slide 38</vt:lpstr>
      <vt:lpstr>Øvelse</vt:lpstr>
      <vt:lpstr>plugge oppgavene inn i skriptet</vt:lpstr>
      <vt:lpstr>deler av test- og observatørskript</vt:lpstr>
      <vt:lpstr>gjennomgang av test og obs ark flyttemelding.docx</vt:lpstr>
      <vt:lpstr>Slide 43</vt:lpstr>
      <vt:lpstr>om ja, tja og nei</vt:lpstr>
      <vt:lpstr>ja, tja og nei bygger fullføringstabellen</vt:lpstr>
      <vt:lpstr>Repetisjon: Formål med ulike deler</vt:lpstr>
      <vt:lpstr>personvern</vt:lpstr>
      <vt:lpstr>Slide 48</vt:lpstr>
      <vt:lpstr>instruks for observatører</vt:lpstr>
      <vt:lpstr>instruks for testleder</vt:lpstr>
      <vt:lpstr>testleder - hvordan avbryte</vt:lpstr>
      <vt:lpstr>øvelse</vt:lpstr>
      <vt:lpstr>Slide 53</vt:lpstr>
      <vt:lpstr>Slide 54</vt:lpstr>
      <vt:lpstr>øvelse</vt:lpstr>
      <vt:lpstr>Slide 56</vt:lpstr>
      <vt:lpstr>oppsummering</vt:lpstr>
      <vt:lpstr>kontinuerlig forbedring</vt:lpstr>
      <vt:lpstr>beslutningsmøte</vt:lpstr>
      <vt:lpstr>Slide 60</vt:lpstr>
      <vt:lpstr>rapport</vt:lpstr>
      <vt:lpstr>Flyttemeldingen 2012</vt:lpstr>
      <vt:lpstr>aksjonsliste 1, av 2</vt:lpstr>
      <vt:lpstr>Oppsummering</vt:lpstr>
      <vt:lpstr>Hvem testet vi med?</vt:lpstr>
      <vt:lpstr>Slide 66</vt:lpstr>
      <vt:lpstr>Slide 67</vt:lpstr>
      <vt:lpstr>Detaljer: Flyttemelding</vt:lpstr>
      <vt:lpstr>Generell informasjon</vt:lpstr>
      <vt:lpstr>Altinn problem</vt:lpstr>
      <vt:lpstr>Dato</vt:lpstr>
      <vt:lpstr>Ny bostedsadresse</vt:lpstr>
      <vt:lpstr>Postadresse</vt:lpstr>
      <vt:lpstr>Personner som flytter</vt:lpstr>
      <vt:lpstr>Kontroller skjema</vt:lpstr>
      <vt:lpstr>Signer og send inn</vt:lpstr>
      <vt:lpstr>Kvittering</vt:lpstr>
      <vt:lpstr>hjelpsomme bøker</vt:lpstr>
      <vt:lpstr>Slide 79</vt:lpstr>
    </vt:vector>
  </TitlesOfParts>
  <Manager/>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Enkel brukervennlighetstesting</dc:title>
  <dc:subject/>
  <dc:creator>Laura Arlov</dc:creator>
  <cp:keywords/>
  <dc:description/>
  <cp:lastModifiedBy>Laura Arlov</cp:lastModifiedBy>
  <cp:revision>98</cp:revision>
  <dcterms:created xsi:type="dcterms:W3CDTF">2012-09-25T18:43:03Z</dcterms:created>
  <dcterms:modified xsi:type="dcterms:W3CDTF">2012-09-25T18:44:45Z</dcterms:modified>
  <cp:category/>
</cp:coreProperties>
</file>